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52753" autoAdjust="0"/>
  </p:normalViewPr>
  <p:slideViewPr>
    <p:cSldViewPr>
      <p:cViewPr varScale="1">
        <p:scale>
          <a:sx n="37" d="100"/>
          <a:sy n="37" d="100"/>
        </p:scale>
        <p:origin x="-231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E2E79B-FA26-41D0-A1C4-C0DC4EF3BD3E}" type="datetimeFigureOut">
              <a:rPr lang="en-US" smtClean="0"/>
              <a:t>7/26/2018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5C807D0-516D-40DB-9062-AB3384D24DB9}" type="slidenum">
              <a:rPr lang="en-US" smtClean="0"/>
              <a:t>‹#›</a:t>
            </a:fld>
            <a:endParaRPr lang="en-US"/>
          </a:p>
        </p:txBody>
      </p:sp>
    </p:spTree>
    <p:extLst>
      <p:ext uri="{BB962C8B-B14F-4D97-AF65-F5344CB8AC3E}">
        <p14:creationId xmlns:p14="http://schemas.microsoft.com/office/powerpoint/2010/main" val="12777718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98F2579-E084-4BE5-B155-114E7DEDDB7D}" type="slidenum">
              <a:rPr lang="en-GB" smtClean="0"/>
              <a:t>1</a:t>
            </a:fld>
            <a:endParaRPr lang="en-GB" dirty="0"/>
          </a:p>
        </p:txBody>
      </p:sp>
    </p:spTree>
    <p:extLst>
      <p:ext uri="{BB962C8B-B14F-4D97-AF65-F5344CB8AC3E}">
        <p14:creationId xmlns:p14="http://schemas.microsoft.com/office/powerpoint/2010/main" val="33335676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8F2579-E084-4BE5-B155-114E7DEDDB7D}" type="slidenum">
              <a:rPr lang="en-GB" smtClean="0"/>
              <a:t>10</a:t>
            </a:fld>
            <a:endParaRPr lang="en-GB" dirty="0"/>
          </a:p>
        </p:txBody>
      </p:sp>
    </p:spTree>
    <p:extLst>
      <p:ext uri="{BB962C8B-B14F-4D97-AF65-F5344CB8AC3E}">
        <p14:creationId xmlns:p14="http://schemas.microsoft.com/office/powerpoint/2010/main" val="34437131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8F2579-E084-4BE5-B155-114E7DEDDB7D}" type="slidenum">
              <a:rPr lang="en-GB" smtClean="0"/>
              <a:t>11</a:t>
            </a:fld>
            <a:endParaRPr lang="en-GB" dirty="0"/>
          </a:p>
        </p:txBody>
      </p:sp>
    </p:spTree>
    <p:extLst>
      <p:ext uri="{BB962C8B-B14F-4D97-AF65-F5344CB8AC3E}">
        <p14:creationId xmlns:p14="http://schemas.microsoft.com/office/powerpoint/2010/main" val="34437131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8F2579-E084-4BE5-B155-114E7DEDDB7D}" type="slidenum">
              <a:rPr lang="en-GB" smtClean="0"/>
              <a:t>12</a:t>
            </a:fld>
            <a:endParaRPr lang="en-GB" dirty="0"/>
          </a:p>
        </p:txBody>
      </p:sp>
    </p:spTree>
    <p:extLst>
      <p:ext uri="{BB962C8B-B14F-4D97-AF65-F5344CB8AC3E}">
        <p14:creationId xmlns:p14="http://schemas.microsoft.com/office/powerpoint/2010/main" val="34437131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98F2579-E084-4BE5-B155-114E7DEDDB7D}" type="slidenum">
              <a:rPr lang="en-GB" smtClean="0"/>
              <a:t>13</a:t>
            </a:fld>
            <a:endParaRPr lang="en-GB" dirty="0"/>
          </a:p>
        </p:txBody>
      </p:sp>
    </p:spTree>
    <p:extLst>
      <p:ext uri="{BB962C8B-B14F-4D97-AF65-F5344CB8AC3E}">
        <p14:creationId xmlns:p14="http://schemas.microsoft.com/office/powerpoint/2010/main" val="34437131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98F2579-E084-4BE5-B155-114E7DEDDB7D}" type="slidenum">
              <a:rPr lang="en-GB" smtClean="0"/>
              <a:t>14</a:t>
            </a:fld>
            <a:endParaRPr lang="en-GB" dirty="0"/>
          </a:p>
        </p:txBody>
      </p:sp>
    </p:spTree>
    <p:extLst>
      <p:ext uri="{BB962C8B-B14F-4D97-AF65-F5344CB8AC3E}">
        <p14:creationId xmlns:p14="http://schemas.microsoft.com/office/powerpoint/2010/main" val="34437131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98F2579-E084-4BE5-B155-114E7DEDDB7D}" type="slidenum">
              <a:rPr lang="en-GB" smtClean="0"/>
              <a:t>15</a:t>
            </a:fld>
            <a:endParaRPr lang="en-GB" dirty="0"/>
          </a:p>
        </p:txBody>
      </p:sp>
    </p:spTree>
    <p:extLst>
      <p:ext uri="{BB962C8B-B14F-4D97-AF65-F5344CB8AC3E}">
        <p14:creationId xmlns:p14="http://schemas.microsoft.com/office/powerpoint/2010/main" val="34437131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0D6D01-EAB7-41B9-938B-EB132FF9F011}" type="slidenum">
              <a:rPr lang="en-GB" smtClean="0"/>
              <a:t>17</a:t>
            </a:fld>
            <a:endParaRPr lang="en-GB"/>
          </a:p>
        </p:txBody>
      </p:sp>
    </p:spTree>
    <p:extLst>
      <p:ext uri="{BB962C8B-B14F-4D97-AF65-F5344CB8AC3E}">
        <p14:creationId xmlns:p14="http://schemas.microsoft.com/office/powerpoint/2010/main" val="41206861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98F2579-E084-4BE5-B155-114E7DEDDB7D}" type="slidenum">
              <a:rPr lang="en-GB" smtClean="0"/>
              <a:t>22</a:t>
            </a:fld>
            <a:endParaRPr lang="en-GB" dirty="0"/>
          </a:p>
        </p:txBody>
      </p:sp>
    </p:spTree>
    <p:extLst>
      <p:ext uri="{BB962C8B-B14F-4D97-AF65-F5344CB8AC3E}">
        <p14:creationId xmlns:p14="http://schemas.microsoft.com/office/powerpoint/2010/main" val="14255417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8F2579-E084-4BE5-B155-114E7DEDDB7D}" type="slidenum">
              <a:rPr lang="en-GB" smtClean="0"/>
              <a:t>2</a:t>
            </a:fld>
            <a:endParaRPr lang="en-GB" dirty="0"/>
          </a:p>
        </p:txBody>
      </p:sp>
    </p:spTree>
    <p:extLst>
      <p:ext uri="{BB962C8B-B14F-4D97-AF65-F5344CB8AC3E}">
        <p14:creationId xmlns:p14="http://schemas.microsoft.com/office/powerpoint/2010/main" val="34437131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8F2579-E084-4BE5-B155-114E7DEDDB7D}" type="slidenum">
              <a:rPr lang="en-GB" smtClean="0"/>
              <a:t>3</a:t>
            </a:fld>
            <a:endParaRPr lang="en-GB" dirty="0"/>
          </a:p>
        </p:txBody>
      </p:sp>
    </p:spTree>
    <p:extLst>
      <p:ext uri="{BB962C8B-B14F-4D97-AF65-F5344CB8AC3E}">
        <p14:creationId xmlns:p14="http://schemas.microsoft.com/office/powerpoint/2010/main" val="34437131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8F2579-E084-4BE5-B155-114E7DEDDB7D}" type="slidenum">
              <a:rPr lang="en-GB" smtClean="0"/>
              <a:t>4</a:t>
            </a:fld>
            <a:endParaRPr lang="en-GB" dirty="0"/>
          </a:p>
        </p:txBody>
      </p:sp>
    </p:spTree>
    <p:extLst>
      <p:ext uri="{BB962C8B-B14F-4D97-AF65-F5344CB8AC3E}">
        <p14:creationId xmlns:p14="http://schemas.microsoft.com/office/powerpoint/2010/main" val="34437131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98F2579-E084-4BE5-B155-114E7DEDDB7D}" type="slidenum">
              <a:rPr lang="en-GB" smtClean="0"/>
              <a:t>5</a:t>
            </a:fld>
            <a:endParaRPr lang="en-GB" dirty="0"/>
          </a:p>
        </p:txBody>
      </p:sp>
    </p:spTree>
    <p:extLst>
      <p:ext uri="{BB962C8B-B14F-4D97-AF65-F5344CB8AC3E}">
        <p14:creationId xmlns:p14="http://schemas.microsoft.com/office/powerpoint/2010/main" val="34437131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98F2579-E084-4BE5-B155-114E7DEDDB7D}" type="slidenum">
              <a:rPr lang="en-GB" smtClean="0"/>
              <a:t>6</a:t>
            </a:fld>
            <a:endParaRPr lang="en-GB" dirty="0"/>
          </a:p>
        </p:txBody>
      </p:sp>
    </p:spTree>
    <p:extLst>
      <p:ext uri="{BB962C8B-B14F-4D97-AF65-F5344CB8AC3E}">
        <p14:creationId xmlns:p14="http://schemas.microsoft.com/office/powerpoint/2010/main" val="34437131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98F2579-E084-4BE5-B155-114E7DEDDB7D}" type="slidenum">
              <a:rPr lang="en-GB" smtClean="0"/>
              <a:t>7</a:t>
            </a:fld>
            <a:endParaRPr lang="en-GB" dirty="0"/>
          </a:p>
        </p:txBody>
      </p:sp>
    </p:spTree>
    <p:extLst>
      <p:ext uri="{BB962C8B-B14F-4D97-AF65-F5344CB8AC3E}">
        <p14:creationId xmlns:p14="http://schemas.microsoft.com/office/powerpoint/2010/main" val="34437131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98F2579-E084-4BE5-B155-114E7DEDDB7D}" type="slidenum">
              <a:rPr lang="en-GB" smtClean="0"/>
              <a:t>8</a:t>
            </a:fld>
            <a:endParaRPr lang="en-GB" dirty="0"/>
          </a:p>
        </p:txBody>
      </p:sp>
    </p:spTree>
    <p:extLst>
      <p:ext uri="{BB962C8B-B14F-4D97-AF65-F5344CB8AC3E}">
        <p14:creationId xmlns:p14="http://schemas.microsoft.com/office/powerpoint/2010/main" val="34437131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endParaRPr lang="en-US" dirty="0"/>
          </a:p>
        </p:txBody>
      </p:sp>
      <p:sp>
        <p:nvSpPr>
          <p:cNvPr id="4" name="Slide Number Placeholder 3"/>
          <p:cNvSpPr>
            <a:spLocks noGrp="1"/>
          </p:cNvSpPr>
          <p:nvPr>
            <p:ph type="sldNum" sz="quarter" idx="10"/>
          </p:nvPr>
        </p:nvSpPr>
        <p:spPr/>
        <p:txBody>
          <a:bodyPr/>
          <a:lstStyle/>
          <a:p>
            <a:fld id="{098F2579-E084-4BE5-B155-114E7DEDDB7D}" type="slidenum">
              <a:rPr lang="en-GB" smtClean="0"/>
              <a:t>9</a:t>
            </a:fld>
            <a:endParaRPr lang="en-GB" dirty="0"/>
          </a:p>
        </p:txBody>
      </p:sp>
    </p:spTree>
    <p:extLst>
      <p:ext uri="{BB962C8B-B14F-4D97-AF65-F5344CB8AC3E}">
        <p14:creationId xmlns:p14="http://schemas.microsoft.com/office/powerpoint/2010/main" val="34437131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4F3E4CE-26DB-45B1-A058-83E47ACE43E9}" type="datetimeFigureOut">
              <a:rPr lang="en-US" smtClean="0"/>
              <a:t>7/26/2018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31E999-9281-4E53-9FC8-78B98497C5F6}" type="slidenum">
              <a:rPr lang="en-US" smtClean="0"/>
              <a:t>‹#›</a:t>
            </a:fld>
            <a:endParaRPr lang="en-US"/>
          </a:p>
        </p:txBody>
      </p:sp>
    </p:spTree>
    <p:extLst>
      <p:ext uri="{BB962C8B-B14F-4D97-AF65-F5344CB8AC3E}">
        <p14:creationId xmlns:p14="http://schemas.microsoft.com/office/powerpoint/2010/main" val="6307049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F3E4CE-26DB-45B1-A058-83E47ACE43E9}" type="datetimeFigureOut">
              <a:rPr lang="en-US" smtClean="0"/>
              <a:t>7/26/2018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31E999-9281-4E53-9FC8-78B98497C5F6}" type="slidenum">
              <a:rPr lang="en-US" smtClean="0"/>
              <a:t>‹#›</a:t>
            </a:fld>
            <a:endParaRPr lang="en-US"/>
          </a:p>
        </p:txBody>
      </p:sp>
    </p:spTree>
    <p:extLst>
      <p:ext uri="{BB962C8B-B14F-4D97-AF65-F5344CB8AC3E}">
        <p14:creationId xmlns:p14="http://schemas.microsoft.com/office/powerpoint/2010/main" val="3623116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F3E4CE-26DB-45B1-A058-83E47ACE43E9}" type="datetimeFigureOut">
              <a:rPr lang="en-US" smtClean="0"/>
              <a:t>7/26/2018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31E999-9281-4E53-9FC8-78B98497C5F6}" type="slidenum">
              <a:rPr lang="en-US" smtClean="0"/>
              <a:t>‹#›</a:t>
            </a:fld>
            <a:endParaRPr lang="en-US"/>
          </a:p>
        </p:txBody>
      </p:sp>
    </p:spTree>
    <p:extLst>
      <p:ext uri="{BB962C8B-B14F-4D97-AF65-F5344CB8AC3E}">
        <p14:creationId xmlns:p14="http://schemas.microsoft.com/office/powerpoint/2010/main" val="25372546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Slide Number Placeholder 6"/>
          <p:cNvSpPr txBox="1">
            <a:spLocks noChangeArrowheads="1"/>
          </p:cNvSpPr>
          <p:nvPr userDrawn="1"/>
        </p:nvSpPr>
        <p:spPr>
          <a:xfrm>
            <a:off x="107504" y="6526180"/>
            <a:ext cx="360362" cy="215900"/>
          </a:xfrm>
          <a:prstGeom prst="rect">
            <a:avLst/>
          </a:prstGeom>
          <a:ln/>
        </p:spPr>
        <p:txBody>
          <a:bodyPr vert="horz" lIns="91440" tIns="45720" rIns="91440" bIns="45720" rtlCol="0" anchor="ctr"/>
          <a:lstStyle>
            <a:defPPr>
              <a:defRPr lang="en-US"/>
            </a:defPPr>
            <a:lvl1pPr marL="0" algn="r" defTabSz="914400" rtl="0" eaLnBrk="1" latinLnBrk="0" hangingPunct="1">
              <a:defRPr sz="1050" b="0" kern="1200">
                <a:solidFill>
                  <a:schemeClr val="bg1">
                    <a:lumMod val="85000"/>
                  </a:schemeClr>
                </a:solidFill>
                <a:latin typeface="Calibri" pitchFamily="34" charset="0"/>
                <a:ea typeface="+mn-ea"/>
                <a:cs typeface="Calibri"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E42FD93C-0291-4835-BA8C-C11EA0F97B50}" type="slidenum">
              <a:rPr lang="en-GB" smtClean="0"/>
              <a:pPr>
                <a:defRPr/>
              </a:pPr>
              <a:t>‹#›</a:t>
            </a:fld>
            <a:endParaRPr lang="en-GB" dirty="0"/>
          </a:p>
        </p:txBody>
      </p:sp>
      <p:sp>
        <p:nvSpPr>
          <p:cNvPr id="11" name="Rectangle 10"/>
          <p:cNvSpPr/>
          <p:nvPr userDrawn="1"/>
        </p:nvSpPr>
        <p:spPr bwMode="auto">
          <a:xfrm>
            <a:off x="1062896" y="3732398"/>
            <a:ext cx="6605448" cy="864098"/>
          </a:xfrm>
          <a:prstGeom prst="rect">
            <a:avLst/>
          </a:prstGeom>
          <a:solidFill>
            <a:schemeClr val="bg1">
              <a:lumMod val="85000"/>
            </a:schemeClr>
          </a:solidFill>
          <a:ln>
            <a:noFill/>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Char char="•"/>
              <a:tabLst/>
            </a:pPr>
            <a:endParaRPr kumimoji="0" lang="en-GB" sz="1600" b="0" i="0" u="none" strike="noStrike" cap="none" normalizeH="0" baseline="0" dirty="0" smtClean="0">
              <a:ln>
                <a:noFill/>
              </a:ln>
              <a:solidFill>
                <a:schemeClr val="tx1"/>
              </a:solidFill>
              <a:effectLst/>
              <a:latin typeface="Trebuchet MS" pitchFamily="34" charset="0"/>
              <a:cs typeface="Arial" charset="0"/>
            </a:endParaRPr>
          </a:p>
        </p:txBody>
      </p:sp>
      <p:sp>
        <p:nvSpPr>
          <p:cNvPr id="12" name="Rectangle 11"/>
          <p:cNvSpPr/>
          <p:nvPr userDrawn="1"/>
        </p:nvSpPr>
        <p:spPr bwMode="auto">
          <a:xfrm flipV="1">
            <a:off x="1062896" y="1556790"/>
            <a:ext cx="6605448" cy="2175607"/>
          </a:xfrm>
          <a:prstGeom prst="rect">
            <a:avLst/>
          </a:prstGeom>
          <a:solidFill>
            <a:schemeClr val="bg1">
              <a:lumMod val="95000"/>
            </a:schemeClr>
          </a:solidFill>
          <a:ln>
            <a:noFill/>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Char char="•"/>
              <a:tabLst/>
            </a:pPr>
            <a:endParaRPr kumimoji="0" lang="en-GB" sz="1600" b="0" i="0" u="none" strike="noStrike" cap="none" normalizeH="0" baseline="0" dirty="0" smtClean="0">
              <a:ln>
                <a:noFill/>
              </a:ln>
              <a:solidFill>
                <a:schemeClr val="tx1"/>
              </a:solidFill>
              <a:effectLst/>
              <a:latin typeface="Trebuchet MS" pitchFamily="34" charset="0"/>
              <a:cs typeface="Arial" charset="0"/>
            </a:endParaRPr>
          </a:p>
        </p:txBody>
      </p:sp>
      <p:sp>
        <p:nvSpPr>
          <p:cNvPr id="2" name="Title 1"/>
          <p:cNvSpPr>
            <a:spLocks noGrp="1"/>
          </p:cNvSpPr>
          <p:nvPr>
            <p:ph type="ctrTitle" hasCustomPrompt="1"/>
          </p:nvPr>
        </p:nvSpPr>
        <p:spPr>
          <a:xfrm>
            <a:off x="1446541" y="1776871"/>
            <a:ext cx="5933771" cy="1735444"/>
          </a:xfrm>
        </p:spPr>
        <p:txBody>
          <a:bodyPr>
            <a:normAutofit/>
          </a:bodyPr>
          <a:lstStyle>
            <a:lvl1pPr>
              <a:defRPr sz="3600">
                <a:solidFill>
                  <a:schemeClr val="tx1"/>
                </a:solidFill>
              </a:defRPr>
            </a:lvl1pPr>
          </a:lstStyle>
          <a:p>
            <a:r>
              <a:rPr lang="en-US" dirty="0" smtClean="0"/>
              <a:t>Presentation title</a:t>
            </a:r>
            <a:endParaRPr lang="en-GB" dirty="0"/>
          </a:p>
        </p:txBody>
      </p:sp>
      <p:sp>
        <p:nvSpPr>
          <p:cNvPr id="3" name="Subtitle 2"/>
          <p:cNvSpPr>
            <a:spLocks noGrp="1"/>
          </p:cNvSpPr>
          <p:nvPr>
            <p:ph type="subTitle" idx="1" hasCustomPrompt="1"/>
          </p:nvPr>
        </p:nvSpPr>
        <p:spPr>
          <a:xfrm>
            <a:off x="1446541" y="3838656"/>
            <a:ext cx="5933771" cy="360039"/>
          </a:xfrm>
        </p:spPr>
        <p:txBody>
          <a:bodyPr>
            <a:normAutofit/>
          </a:bodyPr>
          <a:lstStyle>
            <a:lvl1pPr marL="0" indent="0" algn="l">
              <a:buNone/>
              <a:defRPr sz="1800"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Name</a:t>
            </a:r>
            <a:endParaRPr lang="en-GB" dirty="0"/>
          </a:p>
        </p:txBody>
      </p:sp>
      <p:sp>
        <p:nvSpPr>
          <p:cNvPr id="23" name="Text Placeholder 22"/>
          <p:cNvSpPr>
            <a:spLocks noGrp="1"/>
          </p:cNvSpPr>
          <p:nvPr>
            <p:ph type="body" sz="quarter" idx="10" hasCustomPrompt="1"/>
          </p:nvPr>
        </p:nvSpPr>
        <p:spPr>
          <a:xfrm>
            <a:off x="1446540" y="4198770"/>
            <a:ext cx="5933771" cy="287337"/>
          </a:xfrm>
        </p:spPr>
        <p:txBody>
          <a:bodyPr>
            <a:noAutofit/>
          </a:bodyPr>
          <a:lstStyle>
            <a:lvl1pPr marL="0" indent="0">
              <a:buNone/>
              <a:defRPr sz="1600"/>
            </a:lvl1pPr>
          </a:lstStyle>
          <a:p>
            <a:pPr lvl="0"/>
            <a:r>
              <a:rPr lang="en-US" dirty="0" smtClean="0"/>
              <a:t>Title</a:t>
            </a:r>
            <a:endParaRPr lang="en-GB" dirty="0"/>
          </a:p>
        </p:txBody>
      </p:sp>
      <p:sp>
        <p:nvSpPr>
          <p:cNvPr id="25" name="Text Placeholder 24"/>
          <p:cNvSpPr>
            <a:spLocks noGrp="1"/>
          </p:cNvSpPr>
          <p:nvPr>
            <p:ph type="body" sz="quarter" idx="11" hasCustomPrompt="1"/>
          </p:nvPr>
        </p:nvSpPr>
        <p:spPr>
          <a:xfrm>
            <a:off x="0" y="476672"/>
            <a:ext cx="1763688" cy="288925"/>
          </a:xfrm>
          <a:solidFill>
            <a:schemeClr val="tx1">
              <a:lumMod val="95000"/>
              <a:lumOff val="5000"/>
            </a:schemeClr>
          </a:solidFill>
        </p:spPr>
        <p:txBody>
          <a:bodyPr>
            <a:normAutofit/>
          </a:bodyPr>
          <a:lstStyle>
            <a:lvl1pPr marL="0" indent="0" algn="ctr">
              <a:buNone/>
              <a:defRPr sz="1200" b="1" baseline="0">
                <a:solidFill>
                  <a:schemeClr val="bg1"/>
                </a:solidFill>
                <a:latin typeface="+mj-lt"/>
              </a:defRPr>
            </a:lvl1pPr>
          </a:lstStyle>
          <a:p>
            <a:pPr lvl="0"/>
            <a:r>
              <a:rPr lang="en-US" dirty="0" smtClean="0"/>
              <a:t>Date and place</a:t>
            </a:r>
            <a:endParaRPr lang="en-GB" dirty="0"/>
          </a:p>
        </p:txBody>
      </p:sp>
      <p:pic>
        <p:nvPicPr>
          <p:cNvPr id="1026" name="Picture 2" descr="C:\Users\kolevs\Desktop\WHO-EN-BW-H.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907704" y="5420907"/>
            <a:ext cx="1645722" cy="504768"/>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744963" y="5198994"/>
            <a:ext cx="1954264" cy="1050416"/>
          </a:xfrm>
          <a:prstGeom prst="rect">
            <a:avLst/>
          </a:prstGeom>
        </p:spPr>
      </p:pic>
    </p:spTree>
    <p:extLst>
      <p:ext uri="{BB962C8B-B14F-4D97-AF65-F5344CB8AC3E}">
        <p14:creationId xmlns:p14="http://schemas.microsoft.com/office/powerpoint/2010/main" val="426567662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F3E4CE-26DB-45B1-A058-83E47ACE43E9}" type="datetimeFigureOut">
              <a:rPr lang="en-US" smtClean="0"/>
              <a:t>7/26/2018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31E999-9281-4E53-9FC8-78B98497C5F6}" type="slidenum">
              <a:rPr lang="en-US" smtClean="0"/>
              <a:t>‹#›</a:t>
            </a:fld>
            <a:endParaRPr lang="en-US"/>
          </a:p>
        </p:txBody>
      </p:sp>
    </p:spTree>
    <p:extLst>
      <p:ext uri="{BB962C8B-B14F-4D97-AF65-F5344CB8AC3E}">
        <p14:creationId xmlns:p14="http://schemas.microsoft.com/office/powerpoint/2010/main" val="2537226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F3E4CE-26DB-45B1-A058-83E47ACE43E9}" type="datetimeFigureOut">
              <a:rPr lang="en-US" smtClean="0"/>
              <a:t>7/26/2018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31E999-9281-4E53-9FC8-78B98497C5F6}" type="slidenum">
              <a:rPr lang="en-US" smtClean="0"/>
              <a:t>‹#›</a:t>
            </a:fld>
            <a:endParaRPr lang="en-US"/>
          </a:p>
        </p:txBody>
      </p:sp>
    </p:spTree>
    <p:extLst>
      <p:ext uri="{BB962C8B-B14F-4D97-AF65-F5344CB8AC3E}">
        <p14:creationId xmlns:p14="http://schemas.microsoft.com/office/powerpoint/2010/main" val="39330061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4F3E4CE-26DB-45B1-A058-83E47ACE43E9}" type="datetimeFigureOut">
              <a:rPr lang="en-US" smtClean="0"/>
              <a:t>7/26/2018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31E999-9281-4E53-9FC8-78B98497C5F6}" type="slidenum">
              <a:rPr lang="en-US" smtClean="0"/>
              <a:t>‹#›</a:t>
            </a:fld>
            <a:endParaRPr lang="en-US"/>
          </a:p>
        </p:txBody>
      </p:sp>
    </p:spTree>
    <p:extLst>
      <p:ext uri="{BB962C8B-B14F-4D97-AF65-F5344CB8AC3E}">
        <p14:creationId xmlns:p14="http://schemas.microsoft.com/office/powerpoint/2010/main" val="3630808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4F3E4CE-26DB-45B1-A058-83E47ACE43E9}" type="datetimeFigureOut">
              <a:rPr lang="en-US" smtClean="0"/>
              <a:t>7/26/2018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31E999-9281-4E53-9FC8-78B98497C5F6}" type="slidenum">
              <a:rPr lang="en-US" smtClean="0"/>
              <a:t>‹#›</a:t>
            </a:fld>
            <a:endParaRPr lang="en-US"/>
          </a:p>
        </p:txBody>
      </p:sp>
    </p:spTree>
    <p:extLst>
      <p:ext uri="{BB962C8B-B14F-4D97-AF65-F5344CB8AC3E}">
        <p14:creationId xmlns:p14="http://schemas.microsoft.com/office/powerpoint/2010/main" val="508181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F3E4CE-26DB-45B1-A058-83E47ACE43E9}" type="datetimeFigureOut">
              <a:rPr lang="en-US" smtClean="0"/>
              <a:t>7/26/2018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31E999-9281-4E53-9FC8-78B98497C5F6}" type="slidenum">
              <a:rPr lang="en-US" smtClean="0"/>
              <a:t>‹#›</a:t>
            </a:fld>
            <a:endParaRPr lang="en-US"/>
          </a:p>
        </p:txBody>
      </p:sp>
    </p:spTree>
    <p:extLst>
      <p:ext uri="{BB962C8B-B14F-4D97-AF65-F5344CB8AC3E}">
        <p14:creationId xmlns:p14="http://schemas.microsoft.com/office/powerpoint/2010/main" val="2444641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F3E4CE-26DB-45B1-A058-83E47ACE43E9}" type="datetimeFigureOut">
              <a:rPr lang="en-US" smtClean="0"/>
              <a:t>7/26/2018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31E999-9281-4E53-9FC8-78B98497C5F6}" type="slidenum">
              <a:rPr lang="en-US" smtClean="0"/>
              <a:t>‹#›</a:t>
            </a:fld>
            <a:endParaRPr lang="en-US"/>
          </a:p>
        </p:txBody>
      </p:sp>
    </p:spTree>
    <p:extLst>
      <p:ext uri="{BB962C8B-B14F-4D97-AF65-F5344CB8AC3E}">
        <p14:creationId xmlns:p14="http://schemas.microsoft.com/office/powerpoint/2010/main" val="4238702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F3E4CE-26DB-45B1-A058-83E47ACE43E9}" type="datetimeFigureOut">
              <a:rPr lang="en-US" smtClean="0"/>
              <a:t>7/26/2018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31E999-9281-4E53-9FC8-78B98497C5F6}" type="slidenum">
              <a:rPr lang="en-US" smtClean="0"/>
              <a:t>‹#›</a:t>
            </a:fld>
            <a:endParaRPr lang="en-US"/>
          </a:p>
        </p:txBody>
      </p:sp>
    </p:spTree>
    <p:extLst>
      <p:ext uri="{BB962C8B-B14F-4D97-AF65-F5344CB8AC3E}">
        <p14:creationId xmlns:p14="http://schemas.microsoft.com/office/powerpoint/2010/main" val="34974930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F3E4CE-26DB-45B1-A058-83E47ACE43E9}" type="datetimeFigureOut">
              <a:rPr lang="en-US" smtClean="0"/>
              <a:t>7/26/2018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31E999-9281-4E53-9FC8-78B98497C5F6}" type="slidenum">
              <a:rPr lang="en-US" smtClean="0"/>
              <a:t>‹#›</a:t>
            </a:fld>
            <a:endParaRPr lang="en-US"/>
          </a:p>
        </p:txBody>
      </p:sp>
    </p:spTree>
    <p:extLst>
      <p:ext uri="{BB962C8B-B14F-4D97-AF65-F5344CB8AC3E}">
        <p14:creationId xmlns:p14="http://schemas.microsoft.com/office/powerpoint/2010/main" val="2754916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F3E4CE-26DB-45B1-A058-83E47ACE43E9}" type="datetimeFigureOut">
              <a:rPr lang="en-US" smtClean="0"/>
              <a:t>7/26/2018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31E999-9281-4E53-9FC8-78B98497C5F6}" type="slidenum">
              <a:rPr lang="en-US" smtClean="0"/>
              <a:t>‹#›</a:t>
            </a:fld>
            <a:endParaRPr lang="en-US"/>
          </a:p>
        </p:txBody>
      </p:sp>
    </p:spTree>
    <p:extLst>
      <p:ext uri="{BB962C8B-B14F-4D97-AF65-F5344CB8AC3E}">
        <p14:creationId xmlns:p14="http://schemas.microsoft.com/office/powerpoint/2010/main" val="30846570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56333" y="1776871"/>
            <a:ext cx="7114188" cy="1735444"/>
          </a:xfrm>
        </p:spPr>
        <p:txBody>
          <a:bodyPr>
            <a:noAutofit/>
          </a:bodyPr>
          <a:lstStyle/>
          <a:p>
            <a:r>
              <a:rPr lang="en-US" sz="2800" dirty="0"/>
              <a:t>Implementation of WHO MEC recommendations </a:t>
            </a:r>
          </a:p>
        </p:txBody>
      </p:sp>
      <p:sp>
        <p:nvSpPr>
          <p:cNvPr id="3" name="Subtitle 2"/>
          <p:cNvSpPr>
            <a:spLocks noGrp="1"/>
          </p:cNvSpPr>
          <p:nvPr>
            <p:ph type="subTitle" idx="1"/>
          </p:nvPr>
        </p:nvSpPr>
        <p:spPr>
          <a:xfrm>
            <a:off x="1446541" y="3838656"/>
            <a:ext cx="5933771" cy="670464"/>
          </a:xfrm>
        </p:spPr>
        <p:txBody>
          <a:bodyPr>
            <a:normAutofit lnSpcReduction="10000"/>
          </a:bodyPr>
          <a:lstStyle/>
          <a:p>
            <a:r>
              <a:rPr lang="en-GB" dirty="0" smtClean="0"/>
              <a:t>Petrus Steyn</a:t>
            </a:r>
          </a:p>
          <a:p>
            <a:r>
              <a:rPr lang="en-GB" dirty="0" smtClean="0"/>
              <a:t>Scientist, WHO/RHR</a:t>
            </a:r>
            <a:endParaRPr lang="en-GB" dirty="0"/>
          </a:p>
        </p:txBody>
      </p:sp>
      <p:sp>
        <p:nvSpPr>
          <p:cNvPr id="4" name="Text Placeholder 24"/>
          <p:cNvSpPr>
            <a:spLocks noGrp="1"/>
          </p:cNvSpPr>
          <p:nvPr>
            <p:ph type="body" sz="quarter" idx="11"/>
          </p:nvPr>
        </p:nvSpPr>
        <p:spPr>
          <a:xfrm>
            <a:off x="0" y="476672"/>
            <a:ext cx="1907704" cy="576064"/>
          </a:xfrm>
          <a:solidFill>
            <a:schemeClr val="tx1">
              <a:lumMod val="95000"/>
              <a:lumOff val="5000"/>
            </a:schemeClr>
          </a:solidFill>
        </p:spPr>
        <p:txBody>
          <a:bodyPr>
            <a:normAutofit fontScale="92500"/>
          </a:bodyPr>
          <a:lstStyle>
            <a:lvl1pPr marL="0" indent="0" algn="ctr">
              <a:buNone/>
              <a:defRPr sz="1200" b="1" baseline="0">
                <a:solidFill>
                  <a:schemeClr val="bg1"/>
                </a:solidFill>
                <a:latin typeface="+mj-lt"/>
              </a:defRPr>
            </a:lvl1pPr>
          </a:lstStyle>
          <a:p>
            <a:pPr lvl="0"/>
            <a:r>
              <a:rPr lang="en-GB" dirty="0" smtClean="0"/>
              <a:t>27 July 2018</a:t>
            </a:r>
          </a:p>
          <a:p>
            <a:pPr lvl="0"/>
            <a:r>
              <a:rPr lang="en-GB" dirty="0" smtClean="0"/>
              <a:t>Amsterdam, The Netherlands</a:t>
            </a:r>
            <a:endParaRPr lang="en-GB" dirty="0"/>
          </a:p>
        </p:txBody>
      </p:sp>
    </p:spTree>
    <p:extLst>
      <p:ext uri="{BB962C8B-B14F-4D97-AF65-F5344CB8AC3E}">
        <p14:creationId xmlns:p14="http://schemas.microsoft.com/office/powerpoint/2010/main" val="17845699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tx2"/>
                </a:solidFill>
              </a:rPr>
              <a:t>Challenges and successes of guideline </a:t>
            </a:r>
            <a:r>
              <a:rPr lang="en-US" b="1" dirty="0" smtClean="0">
                <a:solidFill>
                  <a:schemeClr val="tx2"/>
                </a:solidFill>
              </a:rPr>
              <a:t>implementation - Engagement</a:t>
            </a:r>
            <a:endParaRPr lang="en-GB" b="1" dirty="0">
              <a:solidFill>
                <a:schemeClr val="tx2"/>
              </a:solidFill>
            </a:endParaRPr>
          </a:p>
        </p:txBody>
      </p:sp>
      <p:sp>
        <p:nvSpPr>
          <p:cNvPr id="3" name="Content Placeholder 2"/>
          <p:cNvSpPr>
            <a:spLocks noGrp="1"/>
          </p:cNvSpPr>
          <p:nvPr>
            <p:ph idx="1"/>
          </p:nvPr>
        </p:nvSpPr>
        <p:spPr/>
        <p:txBody>
          <a:bodyPr>
            <a:noAutofit/>
          </a:bodyPr>
          <a:lstStyle/>
          <a:p>
            <a:r>
              <a:rPr lang="en-US" sz="2400" dirty="0" smtClean="0"/>
              <a:t>Translation </a:t>
            </a:r>
            <a:r>
              <a:rPr lang="en-US" sz="2400" dirty="0"/>
              <a:t>of research findings to policy statements can have rapid implications for a large breadth of stakeholders </a:t>
            </a:r>
            <a:endParaRPr lang="en-US" sz="2400" dirty="0" smtClean="0"/>
          </a:p>
          <a:p>
            <a:endParaRPr lang="en-US" sz="2400" dirty="0" smtClean="0"/>
          </a:p>
          <a:p>
            <a:r>
              <a:rPr lang="en-US" sz="2400" dirty="0" smtClean="0"/>
              <a:t>Significant </a:t>
            </a:r>
            <a:r>
              <a:rPr lang="en-US" sz="2400" dirty="0"/>
              <a:t>impact for governmental HIV and family planning programmes globally, and in particular, for countries with a high HIV burden</a:t>
            </a:r>
            <a:r>
              <a:rPr lang="en-US" sz="2400" dirty="0" smtClean="0"/>
              <a:t>.</a:t>
            </a:r>
          </a:p>
          <a:p>
            <a:endParaRPr lang="en-US" sz="2400" dirty="0" smtClean="0"/>
          </a:p>
          <a:p>
            <a:r>
              <a:rPr lang="en-US" sz="2400" dirty="0" smtClean="0"/>
              <a:t>HIV </a:t>
            </a:r>
            <a:r>
              <a:rPr lang="en-US" sz="2400" dirty="0"/>
              <a:t>and contraceptive programmes of non-governmental organizations (NGOs) that support Ministries of Health (</a:t>
            </a:r>
            <a:r>
              <a:rPr lang="en-US" sz="2400" dirty="0" err="1"/>
              <a:t>MoH</a:t>
            </a:r>
            <a:r>
              <a:rPr lang="en-US" sz="2400" dirty="0" smtClean="0"/>
              <a:t>)</a:t>
            </a:r>
          </a:p>
          <a:p>
            <a:endParaRPr lang="en-US" sz="2400" dirty="0" smtClean="0"/>
          </a:p>
          <a:p>
            <a:r>
              <a:rPr lang="en-US" sz="2400" dirty="0" smtClean="0"/>
              <a:t>Civil </a:t>
            </a:r>
            <a:r>
              <a:rPr lang="en-US" sz="2400" dirty="0"/>
              <a:t>society and patient advocates groups provide the most direct feedback of policy impact on the ground level. </a:t>
            </a:r>
            <a:endParaRPr lang="en-US" sz="2400" dirty="0" smtClean="0"/>
          </a:p>
        </p:txBody>
      </p:sp>
    </p:spTree>
    <p:extLst>
      <p:ext uri="{BB962C8B-B14F-4D97-AF65-F5344CB8AC3E}">
        <p14:creationId xmlns:p14="http://schemas.microsoft.com/office/powerpoint/2010/main" val="13525626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tx2"/>
                </a:solidFill>
              </a:rPr>
              <a:t>Challenges and successes of guideline </a:t>
            </a:r>
            <a:r>
              <a:rPr lang="en-US" b="1" dirty="0" smtClean="0">
                <a:solidFill>
                  <a:schemeClr val="tx2"/>
                </a:solidFill>
              </a:rPr>
              <a:t>implementation - Engagement</a:t>
            </a:r>
            <a:endParaRPr lang="en-GB" b="1" dirty="0">
              <a:solidFill>
                <a:schemeClr val="tx2"/>
              </a:solidFill>
            </a:endParaRPr>
          </a:p>
        </p:txBody>
      </p:sp>
      <p:pic>
        <p:nvPicPr>
          <p:cNvPr id="5"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2590800" y="1645920"/>
            <a:ext cx="3962400" cy="4693066"/>
          </a:xfrm>
          <a:prstGeom prst="rect">
            <a:avLst/>
          </a:prstGeom>
          <a:noFill/>
          <a:ln>
            <a:noFill/>
          </a:ln>
        </p:spPr>
      </p:pic>
    </p:spTree>
    <p:extLst>
      <p:ext uri="{BB962C8B-B14F-4D97-AF65-F5344CB8AC3E}">
        <p14:creationId xmlns:p14="http://schemas.microsoft.com/office/powerpoint/2010/main" val="41808313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tx2"/>
                </a:solidFill>
              </a:rPr>
              <a:t>Challenges and successes of guideline </a:t>
            </a:r>
            <a:r>
              <a:rPr lang="en-US" b="1" dirty="0" smtClean="0">
                <a:solidFill>
                  <a:schemeClr val="tx2"/>
                </a:solidFill>
              </a:rPr>
              <a:t>implementation - Research</a:t>
            </a:r>
            <a:endParaRPr lang="en-GB" b="1" dirty="0">
              <a:solidFill>
                <a:schemeClr val="tx2"/>
              </a:solidFill>
            </a:endParaRPr>
          </a:p>
        </p:txBody>
      </p:sp>
      <p:sp>
        <p:nvSpPr>
          <p:cNvPr id="3" name="Content Placeholder 2"/>
          <p:cNvSpPr>
            <a:spLocks noGrp="1"/>
          </p:cNvSpPr>
          <p:nvPr>
            <p:ph idx="1"/>
          </p:nvPr>
        </p:nvSpPr>
        <p:spPr/>
        <p:txBody>
          <a:bodyPr>
            <a:noAutofit/>
          </a:bodyPr>
          <a:lstStyle/>
          <a:p>
            <a:r>
              <a:rPr lang="en-US" sz="2400" dirty="0" smtClean="0"/>
              <a:t>Further </a:t>
            </a:r>
            <a:r>
              <a:rPr lang="en-US" sz="2400" dirty="0"/>
              <a:t>research is needed to clarify the uncertainty surrounding POI use and HIV transmission</a:t>
            </a:r>
            <a:r>
              <a:rPr lang="en-US" sz="2400" dirty="0" smtClean="0"/>
              <a:t>..</a:t>
            </a:r>
            <a:endParaRPr lang="en-US" sz="2400" dirty="0"/>
          </a:p>
        </p:txBody>
      </p:sp>
    </p:spTree>
    <p:extLst>
      <p:ext uri="{BB962C8B-B14F-4D97-AF65-F5344CB8AC3E}">
        <p14:creationId xmlns:p14="http://schemas.microsoft.com/office/powerpoint/2010/main" val="15618907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tx2"/>
                </a:solidFill>
              </a:rPr>
              <a:t>Challenges and successes of guideline </a:t>
            </a:r>
            <a:r>
              <a:rPr lang="en-US" b="1" dirty="0" smtClean="0">
                <a:solidFill>
                  <a:schemeClr val="tx2"/>
                </a:solidFill>
              </a:rPr>
              <a:t>implementation – monitoring and evaluation</a:t>
            </a:r>
            <a:endParaRPr lang="en-GB" b="1" dirty="0">
              <a:solidFill>
                <a:schemeClr val="tx2"/>
              </a:solidFill>
            </a:endParaRPr>
          </a:p>
        </p:txBody>
      </p:sp>
      <p:sp>
        <p:nvSpPr>
          <p:cNvPr id="3" name="Content Placeholder 2"/>
          <p:cNvSpPr>
            <a:spLocks noGrp="1"/>
          </p:cNvSpPr>
          <p:nvPr>
            <p:ph idx="1"/>
          </p:nvPr>
        </p:nvSpPr>
        <p:spPr/>
        <p:txBody>
          <a:bodyPr>
            <a:noAutofit/>
          </a:bodyPr>
          <a:lstStyle/>
          <a:p>
            <a:endParaRPr lang="en-US" sz="2400" dirty="0" smtClean="0"/>
          </a:p>
          <a:p>
            <a:r>
              <a:rPr lang="en-US" sz="2400" dirty="0"/>
              <a:t>M</a:t>
            </a:r>
            <a:r>
              <a:rPr lang="en-US" sz="2400" dirty="0" smtClean="0"/>
              <a:t>onitoring </a:t>
            </a:r>
            <a:r>
              <a:rPr lang="en-US" sz="2400" dirty="0"/>
              <a:t>the implementation of new guidelines among key stakeholders. </a:t>
            </a:r>
            <a:endParaRPr lang="en-US" sz="2400" dirty="0" smtClean="0"/>
          </a:p>
          <a:p>
            <a:endParaRPr lang="en-US" sz="2400" dirty="0" smtClean="0"/>
          </a:p>
          <a:p>
            <a:r>
              <a:rPr lang="en-US" sz="2400" dirty="0"/>
              <a:t>T</a:t>
            </a:r>
            <a:r>
              <a:rPr lang="en-US" sz="2400" dirty="0" smtClean="0"/>
              <a:t>echnical </a:t>
            </a:r>
            <a:r>
              <a:rPr lang="en-US" sz="2400" dirty="0"/>
              <a:t>support to regional and country representatives as well as policymakers. </a:t>
            </a:r>
            <a:endParaRPr lang="en-US" sz="2400" dirty="0" smtClean="0"/>
          </a:p>
          <a:p>
            <a:endParaRPr lang="en-US" sz="2400" dirty="0" smtClean="0"/>
          </a:p>
          <a:p>
            <a:r>
              <a:rPr lang="en-US" sz="2400" dirty="0"/>
              <a:t>M</a:t>
            </a:r>
            <a:r>
              <a:rPr lang="en-US" sz="2400" dirty="0" smtClean="0"/>
              <a:t>onitor </a:t>
            </a:r>
            <a:r>
              <a:rPr lang="en-US" sz="2400" dirty="0"/>
              <a:t>the effects of policy changes through direct engagement and research. </a:t>
            </a:r>
            <a:endParaRPr lang="en-US" sz="2400" dirty="0" smtClean="0"/>
          </a:p>
          <a:p>
            <a:endParaRPr lang="en-US" sz="2400" dirty="0" smtClean="0"/>
          </a:p>
        </p:txBody>
      </p:sp>
    </p:spTree>
    <p:extLst>
      <p:ext uri="{BB962C8B-B14F-4D97-AF65-F5344CB8AC3E}">
        <p14:creationId xmlns:p14="http://schemas.microsoft.com/office/powerpoint/2010/main" val="24208128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solidFill>
                  <a:schemeClr val="tx2"/>
                </a:solidFill>
              </a:rPr>
              <a:t>Summary</a:t>
            </a:r>
            <a:endParaRPr lang="en-GB" b="1" dirty="0">
              <a:solidFill>
                <a:schemeClr val="tx2"/>
              </a:solidFill>
            </a:endParaRPr>
          </a:p>
        </p:txBody>
      </p:sp>
      <p:sp>
        <p:nvSpPr>
          <p:cNvPr id="3" name="Content Placeholder 2"/>
          <p:cNvSpPr>
            <a:spLocks noGrp="1"/>
          </p:cNvSpPr>
          <p:nvPr>
            <p:ph idx="1"/>
          </p:nvPr>
        </p:nvSpPr>
        <p:spPr/>
        <p:txBody>
          <a:bodyPr>
            <a:noAutofit/>
          </a:bodyPr>
          <a:lstStyle/>
          <a:p>
            <a:r>
              <a:rPr lang="en-US" sz="2400" dirty="0" smtClean="0"/>
              <a:t>The </a:t>
            </a:r>
            <a:r>
              <a:rPr lang="en-US" sz="2400" dirty="0"/>
              <a:t>impact of published research on health outcomes is not straightforward. </a:t>
            </a:r>
            <a:endParaRPr lang="en-US" sz="2400" dirty="0" smtClean="0"/>
          </a:p>
          <a:p>
            <a:endParaRPr lang="en-US" sz="2400" dirty="0" smtClean="0"/>
          </a:p>
          <a:p>
            <a:r>
              <a:rPr lang="en-US" sz="2400" dirty="0" smtClean="0"/>
              <a:t>Often </a:t>
            </a:r>
            <a:r>
              <a:rPr lang="en-US" sz="2400" dirty="0"/>
              <a:t>major research findings rely on slow, organic infiltration into practice norms</a:t>
            </a:r>
            <a:r>
              <a:rPr lang="en-US" sz="2400" dirty="0" smtClean="0"/>
              <a:t>.</a:t>
            </a:r>
          </a:p>
          <a:p>
            <a:endParaRPr lang="en-US" sz="2400" dirty="0" smtClean="0"/>
          </a:p>
          <a:p>
            <a:r>
              <a:rPr lang="en-US" sz="2400" dirty="0" smtClean="0"/>
              <a:t>Large </a:t>
            </a:r>
            <a:r>
              <a:rPr lang="en-US" sz="2400" dirty="0"/>
              <a:t>health organizations </a:t>
            </a:r>
            <a:r>
              <a:rPr lang="en-US" sz="2400" dirty="0" smtClean="0"/>
              <a:t>can </a:t>
            </a:r>
            <a:r>
              <a:rPr lang="en-US" sz="2400" dirty="0"/>
              <a:t>expedite this process by translating research into guidelines and systematically disseminating them to member states and organizations. </a:t>
            </a:r>
            <a:endParaRPr lang="en-US" sz="2400" dirty="0" smtClean="0"/>
          </a:p>
          <a:p>
            <a:endParaRPr lang="en-US" sz="2400" dirty="0" smtClean="0"/>
          </a:p>
          <a:p>
            <a:r>
              <a:rPr lang="en-US" sz="2400" dirty="0"/>
              <a:t>I</a:t>
            </a:r>
            <a:r>
              <a:rPr lang="en-US" sz="2400" dirty="0" smtClean="0"/>
              <a:t>nputs </a:t>
            </a:r>
            <a:r>
              <a:rPr lang="en-US" sz="2400" dirty="0"/>
              <a:t>into these guidelines are often imperfect. </a:t>
            </a:r>
          </a:p>
        </p:txBody>
      </p:sp>
    </p:spTree>
    <p:extLst>
      <p:ext uri="{BB962C8B-B14F-4D97-AF65-F5344CB8AC3E}">
        <p14:creationId xmlns:p14="http://schemas.microsoft.com/office/powerpoint/2010/main" val="25899482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18048"/>
            <a:ext cx="8229600" cy="1143000"/>
          </a:xfrm>
        </p:spPr>
        <p:txBody>
          <a:bodyPr>
            <a:normAutofit/>
          </a:bodyPr>
          <a:lstStyle/>
          <a:p>
            <a:r>
              <a:rPr lang="en-GB" sz="5400" b="1" dirty="0" smtClean="0">
                <a:solidFill>
                  <a:schemeClr val="tx2"/>
                </a:solidFill>
              </a:rPr>
              <a:t>Country experiences</a:t>
            </a:r>
            <a:endParaRPr lang="en-GB" sz="5400" b="1" dirty="0">
              <a:solidFill>
                <a:schemeClr val="tx2"/>
              </a:solidFill>
            </a:endParaRPr>
          </a:p>
        </p:txBody>
      </p:sp>
    </p:spTree>
    <p:extLst>
      <p:ext uri="{BB962C8B-B14F-4D97-AF65-F5344CB8AC3E}">
        <p14:creationId xmlns:p14="http://schemas.microsoft.com/office/powerpoint/2010/main" val="19871965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824" y="260648"/>
            <a:ext cx="8307791" cy="648072"/>
          </a:xfrm>
        </p:spPr>
        <p:txBody>
          <a:bodyPr>
            <a:normAutofit fontScale="90000"/>
          </a:bodyPr>
          <a:lstStyle/>
          <a:p>
            <a:r>
              <a:rPr lang="en-US" b="1" dirty="0" smtClean="0">
                <a:solidFill>
                  <a:schemeClr val="tx2"/>
                </a:solidFill>
              </a:rPr>
              <a:t>Background</a:t>
            </a:r>
            <a:endParaRPr lang="en-GB" b="1" dirty="0">
              <a:solidFill>
                <a:schemeClr val="tx2"/>
              </a:solidFill>
            </a:endParaRPr>
          </a:p>
        </p:txBody>
      </p:sp>
      <p:sp>
        <p:nvSpPr>
          <p:cNvPr id="3" name="Content Placeholder 2"/>
          <p:cNvSpPr>
            <a:spLocks noGrp="1"/>
          </p:cNvSpPr>
          <p:nvPr>
            <p:ph idx="1"/>
          </p:nvPr>
        </p:nvSpPr>
        <p:spPr>
          <a:xfrm>
            <a:off x="467544" y="1412776"/>
            <a:ext cx="8291501" cy="4248472"/>
          </a:xfrm>
        </p:spPr>
        <p:txBody>
          <a:bodyPr>
            <a:noAutofit/>
          </a:bodyPr>
          <a:lstStyle/>
          <a:p>
            <a:r>
              <a:rPr lang="en-GB" sz="2200" dirty="0" smtClean="0"/>
              <a:t>The WHO statement on use of hormonal contraceptives in women at  high risk of HIV was of special importance to ESA due to high  HIV prevalence  coupled with high DMPA utilisation</a:t>
            </a:r>
          </a:p>
          <a:p>
            <a:endParaRPr lang="en-GB" sz="2200" dirty="0" smtClean="0"/>
          </a:p>
          <a:p>
            <a:r>
              <a:rPr lang="en-GB" sz="2200" dirty="0"/>
              <a:t>ESA Countries that attended the 2016 meeting include: Botswana, Kenya, Lesotho, Malawi, Mozambique, Namibia, South Africa, Swaziland, Tanzania, Uganda, Zambia and Zimbabwe; and almost all have subsequently revised their national FP guidelines and tools </a:t>
            </a:r>
            <a:r>
              <a:rPr lang="en-GB" sz="2200" i="1" dirty="0"/>
              <a:t>(Swaziland had already revised FP guidelines in </a:t>
            </a:r>
            <a:r>
              <a:rPr lang="en-GB" sz="2200" i="1" dirty="0" smtClean="0"/>
              <a:t>2015). </a:t>
            </a:r>
          </a:p>
          <a:p>
            <a:endParaRPr lang="en-GB" sz="2200" i="1" dirty="0"/>
          </a:p>
          <a:p>
            <a:r>
              <a:rPr lang="en-GB" sz="2200" dirty="0" smtClean="0"/>
              <a:t>In many countries, concerns regarding the health risks of contraception are among the most common reasons for non use of contraception</a:t>
            </a:r>
          </a:p>
        </p:txBody>
      </p:sp>
      <p:sp>
        <p:nvSpPr>
          <p:cNvPr id="6" name="Footer Placeholder 2"/>
          <p:cNvSpPr>
            <a:spLocks noGrp="1"/>
          </p:cNvSpPr>
          <p:nvPr>
            <p:ph type="ftr" sz="quarter" idx="4294967295"/>
          </p:nvPr>
        </p:nvSpPr>
        <p:spPr>
          <a:xfrm>
            <a:off x="971600" y="6237312"/>
            <a:ext cx="3744416" cy="620688"/>
          </a:xfrm>
          <a:prstGeom prst="rect">
            <a:avLst/>
          </a:prstGeom>
        </p:spPr>
        <p:txBody>
          <a:bodyPr vert="horz" lIns="91440" tIns="45720" rIns="91440" bIns="45720" rtlCol="0" anchor="ctr"/>
          <a:lstStyle>
            <a:lvl1pPr algn="l">
              <a:defRPr sz="1000" b="0" i="0">
                <a:solidFill>
                  <a:schemeClr val="bg1"/>
                </a:solidFill>
                <a:latin typeface="Arial Bold"/>
                <a:cs typeface="Arial Bold"/>
              </a:defRPr>
            </a:lvl1pPr>
          </a:lstStyle>
          <a:p>
            <a:r>
              <a:rPr lang="en-US" sz="1200" dirty="0" smtClean="0">
                <a:latin typeface="Arial Narrow" panose="020B0606020202030204" pitchFamily="34" charset="0"/>
              </a:rPr>
              <a:t>Title</a:t>
            </a:r>
            <a:r>
              <a:rPr lang="en-US" sz="1100" dirty="0" smtClean="0">
                <a:latin typeface="Arial Narrow" panose="020B0606020202030204" pitchFamily="34" charset="0"/>
              </a:rPr>
              <a:t> of the Presentation</a:t>
            </a:r>
            <a:endParaRPr lang="en-US" sz="1100" dirty="0">
              <a:latin typeface="Arial Narrow" panose="020B0606020202030204" pitchFamily="34" charset="0"/>
            </a:endParaRPr>
          </a:p>
        </p:txBody>
      </p:sp>
      <p:sp>
        <p:nvSpPr>
          <p:cNvPr id="7" name="Slide Number Placeholder 3"/>
          <p:cNvSpPr>
            <a:spLocks noGrp="1"/>
          </p:cNvSpPr>
          <p:nvPr>
            <p:ph type="sldNum" sz="quarter" idx="4294967295"/>
          </p:nvPr>
        </p:nvSpPr>
        <p:spPr>
          <a:xfrm>
            <a:off x="179512" y="6381328"/>
            <a:ext cx="410308" cy="365125"/>
          </a:xfrm>
          <a:prstGeom prst="rect">
            <a:avLst/>
          </a:prstGeom>
        </p:spPr>
        <p:txBody>
          <a:bodyPr vert="horz" lIns="91440" tIns="45720" rIns="91440" bIns="45720" rtlCol="0" anchor="ctr"/>
          <a:lstStyle>
            <a:lvl1pPr algn="r">
              <a:defRPr sz="1200">
                <a:solidFill>
                  <a:schemeClr val="bg1"/>
                </a:solidFill>
              </a:defRPr>
            </a:lvl1pPr>
          </a:lstStyle>
          <a:p>
            <a:fld id="{7698B45C-09C7-497B-9261-07F290CB2D4C}" type="slidenum">
              <a:rPr lang="en-US" smtClean="0"/>
              <a:pPr/>
              <a:t>16</a:t>
            </a:fld>
            <a:endParaRPr lang="en-US" dirty="0"/>
          </a:p>
        </p:txBody>
      </p:sp>
    </p:spTree>
    <p:extLst>
      <p:ext uri="{BB962C8B-B14F-4D97-AF65-F5344CB8AC3E}">
        <p14:creationId xmlns:p14="http://schemas.microsoft.com/office/powerpoint/2010/main" val="6386502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4666" y="116632"/>
            <a:ext cx="8229600" cy="634083"/>
          </a:xfrm>
        </p:spPr>
        <p:txBody>
          <a:bodyPr>
            <a:noAutofit/>
          </a:bodyPr>
          <a:lstStyle/>
          <a:p>
            <a:pPr algn="l"/>
            <a:r>
              <a:rPr lang="en-GB" sz="3200" b="1" dirty="0">
                <a:solidFill>
                  <a:schemeClr val="tx2"/>
                </a:solidFill>
                <a:latin typeface="Bell Gothic Std Black" pitchFamily="34" charset="0"/>
              </a:rPr>
              <a:t>Summary actions: </a:t>
            </a:r>
            <a:r>
              <a:rPr lang="en-GB" sz="3200" b="1" dirty="0" smtClean="0">
                <a:solidFill>
                  <a:schemeClr val="tx2"/>
                </a:solidFill>
                <a:latin typeface="Bell Gothic Std Black" pitchFamily="34" charset="0"/>
              </a:rPr>
              <a:t>Zimbabwe, Zambia and Botswana</a:t>
            </a:r>
            <a:endParaRPr lang="en-GB" sz="3200" b="1" dirty="0">
              <a:solidFill>
                <a:schemeClr val="tx2"/>
              </a:solidFill>
              <a:latin typeface="Bell Gothic Std Black" pitchFamily="34" charset="0"/>
            </a:endParaRPr>
          </a:p>
        </p:txBody>
      </p:sp>
      <p:sp>
        <p:nvSpPr>
          <p:cNvPr id="4" name="Slide Number Placeholder 3"/>
          <p:cNvSpPr>
            <a:spLocks noGrp="1"/>
          </p:cNvSpPr>
          <p:nvPr>
            <p:ph type="sldNum" idx="4294967295"/>
          </p:nvPr>
        </p:nvSpPr>
        <p:spPr>
          <a:xfrm>
            <a:off x="6553203" y="6356353"/>
            <a:ext cx="2133599" cy="365125"/>
          </a:xfrm>
          <a:prstGeom prst="rect">
            <a:avLst/>
          </a:prstGeom>
        </p:spPr>
        <p:txBody>
          <a:bodyPr lIns="91392" tIns="45696" rIns="91392" bIns="45696"/>
          <a:lstStyle/>
          <a:p>
            <a:pPr algn="r">
              <a:buSzPct val="25000"/>
            </a:pPr>
            <a:fld id="{00000000-1234-1234-1234-123412341234}" type="slidenum">
              <a:rPr lang="en-US" sz="1200">
                <a:solidFill>
                  <a:srgbClr val="888888"/>
                </a:solidFill>
                <a:latin typeface="Calibri"/>
                <a:ea typeface="Calibri"/>
                <a:cs typeface="Calibri"/>
                <a:sym typeface="Calibri"/>
              </a:rPr>
              <a:pPr algn="r">
                <a:buSzPct val="25000"/>
              </a:pPr>
              <a:t>17</a:t>
            </a:fld>
            <a:endParaRPr lang="en-US" sz="1200" dirty="0">
              <a:solidFill>
                <a:srgbClr val="888888"/>
              </a:solidFill>
              <a:latin typeface="Calibri"/>
              <a:ea typeface="Calibri"/>
              <a:cs typeface="Calibri"/>
              <a:sym typeface="Calibri"/>
            </a:endParaRPr>
          </a:p>
        </p:txBody>
      </p:sp>
      <p:sp>
        <p:nvSpPr>
          <p:cNvPr id="2" name="Content Placeholder 1"/>
          <p:cNvSpPr>
            <a:spLocks noGrp="1"/>
          </p:cNvSpPr>
          <p:nvPr>
            <p:ph idx="1"/>
          </p:nvPr>
        </p:nvSpPr>
        <p:spPr>
          <a:xfrm>
            <a:off x="384666" y="980728"/>
            <a:ext cx="8291501" cy="5040560"/>
          </a:xfrm>
        </p:spPr>
        <p:txBody>
          <a:bodyPr>
            <a:normAutofit lnSpcReduction="10000"/>
          </a:bodyPr>
          <a:lstStyle/>
          <a:p>
            <a:r>
              <a:rPr lang="en-US" sz="2400" b="1" dirty="0" smtClean="0"/>
              <a:t>Zimbabwe: </a:t>
            </a:r>
            <a:r>
              <a:rPr lang="en-US" sz="2400" dirty="0" smtClean="0"/>
              <a:t>Shared the recommendations with ZNFPC and other MOH stakeholders. </a:t>
            </a:r>
          </a:p>
          <a:p>
            <a:pPr lvl="1"/>
            <a:r>
              <a:rPr lang="en-US" sz="1800" dirty="0" smtClean="0"/>
              <a:t>Noted; DMPA should still be used regardless of woman’s HIV status as the re-categorization did not limit its use. </a:t>
            </a:r>
          </a:p>
          <a:p>
            <a:r>
              <a:rPr lang="en-US" sz="2400" b="1" dirty="0" smtClean="0"/>
              <a:t>Zambia</a:t>
            </a:r>
            <a:r>
              <a:rPr lang="en-US" sz="2400" b="1" dirty="0"/>
              <a:t>: </a:t>
            </a:r>
            <a:r>
              <a:rPr lang="en-US" sz="2400" dirty="0"/>
              <a:t>The statement was shared to all members of the FP TWG </a:t>
            </a:r>
            <a:r>
              <a:rPr lang="en-US" sz="2400" dirty="0" smtClean="0"/>
              <a:t>; </a:t>
            </a:r>
          </a:p>
          <a:p>
            <a:pPr lvl="1"/>
            <a:r>
              <a:rPr lang="en-US" sz="1800" dirty="0" smtClean="0"/>
              <a:t>adapted Zambia MEC wheel incorporated the new category for DMPA/ HIV; </a:t>
            </a:r>
          </a:p>
          <a:p>
            <a:pPr lvl="1"/>
            <a:r>
              <a:rPr lang="en-US" sz="1800" dirty="0" smtClean="0"/>
              <a:t>National RMNCAH communication strategy is in development and incorporates the new FP guidance</a:t>
            </a:r>
          </a:p>
          <a:p>
            <a:r>
              <a:rPr lang="en-US" sz="2400" b="1" dirty="0"/>
              <a:t>Botswana: </a:t>
            </a:r>
            <a:r>
              <a:rPr lang="en-US" sz="2400" dirty="0"/>
              <a:t>Statement on HC/ HIV disseminated in different forums. </a:t>
            </a:r>
          </a:p>
          <a:p>
            <a:pPr lvl="1"/>
            <a:r>
              <a:rPr lang="en-US" sz="1800" dirty="0" smtClean="0"/>
              <a:t>FP guidelines and MEC wheel revised. </a:t>
            </a:r>
          </a:p>
          <a:p>
            <a:pPr lvl="1"/>
            <a:r>
              <a:rPr lang="en-US" sz="1800" dirty="0" smtClean="0"/>
              <a:t>FP guidelines, the following statement was included: ‘</a:t>
            </a:r>
            <a:r>
              <a:rPr lang="en-ZA" sz="1800" i="1" dirty="0" smtClean="0"/>
              <a:t>There </a:t>
            </a:r>
            <a:r>
              <a:rPr lang="en-ZA" sz="1800" i="1" dirty="0"/>
              <a:t>continues to be evidence of a possible increased risk of acquiring HIV among POI users at risk of HIV. However since the advantages of this method outweighs the possible increased risk of HIV acquisition they are in MEC </a:t>
            </a:r>
            <a:r>
              <a:rPr lang="en-ZA" sz="1800" i="1" dirty="0" smtClean="0"/>
              <a:t>2’.</a:t>
            </a:r>
            <a:endParaRPr lang="en-US" sz="1800" i="1" dirty="0"/>
          </a:p>
          <a:p>
            <a:endParaRPr lang="en-US" sz="2000" dirty="0" smtClean="0"/>
          </a:p>
          <a:p>
            <a:endParaRPr lang="en-US" sz="2000" dirty="0" smtClean="0"/>
          </a:p>
        </p:txBody>
      </p:sp>
      <p:sp>
        <p:nvSpPr>
          <p:cNvPr id="7" name="Footer Placeholder 2"/>
          <p:cNvSpPr>
            <a:spLocks noGrp="1"/>
          </p:cNvSpPr>
          <p:nvPr>
            <p:ph type="ftr" sz="quarter" idx="4294967295"/>
          </p:nvPr>
        </p:nvSpPr>
        <p:spPr>
          <a:xfrm>
            <a:off x="971600" y="6237312"/>
            <a:ext cx="3744416" cy="620688"/>
          </a:xfrm>
          <a:prstGeom prst="rect">
            <a:avLst/>
          </a:prstGeom>
        </p:spPr>
        <p:txBody>
          <a:bodyPr vert="horz" lIns="91440" tIns="45720" rIns="91440" bIns="45720" rtlCol="0" anchor="ctr"/>
          <a:lstStyle>
            <a:lvl1pPr algn="l">
              <a:defRPr sz="1000" b="0" i="0">
                <a:solidFill>
                  <a:schemeClr val="bg1"/>
                </a:solidFill>
                <a:latin typeface="Arial Bold"/>
                <a:cs typeface="Arial Bold"/>
              </a:defRPr>
            </a:lvl1pPr>
          </a:lstStyle>
          <a:p>
            <a:r>
              <a:rPr lang="en-US" sz="1200" dirty="0" smtClean="0">
                <a:latin typeface="Arial Narrow" panose="020B0606020202030204" pitchFamily="34" charset="0"/>
              </a:rPr>
              <a:t>Title</a:t>
            </a:r>
            <a:r>
              <a:rPr lang="en-US" sz="1100" dirty="0" smtClean="0">
                <a:latin typeface="Arial Narrow" panose="020B0606020202030204" pitchFamily="34" charset="0"/>
              </a:rPr>
              <a:t> of the Presentation</a:t>
            </a:r>
            <a:endParaRPr lang="en-US" sz="1100" dirty="0">
              <a:latin typeface="Arial Narrow" panose="020B0606020202030204" pitchFamily="34" charset="0"/>
            </a:endParaRPr>
          </a:p>
        </p:txBody>
      </p:sp>
      <p:sp>
        <p:nvSpPr>
          <p:cNvPr id="8" name="Slide Number Placeholder 3"/>
          <p:cNvSpPr txBox="1">
            <a:spLocks/>
          </p:cNvSpPr>
          <p:nvPr/>
        </p:nvSpPr>
        <p:spPr>
          <a:xfrm>
            <a:off x="179512" y="6381328"/>
            <a:ext cx="410308" cy="365125"/>
          </a:xfrm>
          <a:prstGeom prst="rect">
            <a:avLst/>
          </a:prstGeom>
        </p:spPr>
        <p:txBody>
          <a:bodyPr vert="horz" lIns="91440" tIns="45720" rIns="91440" bIns="45720" rtlCol="0" anchor="ctr"/>
          <a:lstStyle>
            <a:defPPr>
              <a:defRPr lang="en-US"/>
            </a:defPPr>
            <a:lvl1pPr marL="0" algn="r" defTabSz="912788" rtl="0" eaLnBrk="1" latinLnBrk="0" hangingPunct="1">
              <a:defRPr sz="1200" kern="1200">
                <a:solidFill>
                  <a:schemeClr val="bg1"/>
                </a:solidFill>
                <a:latin typeface="Arial Narrow" panose="020B0606020202030204" pitchFamily="34" charset="0"/>
                <a:ea typeface="+mn-ea"/>
                <a:cs typeface="+mn-cs"/>
              </a:defRPr>
            </a:lvl1pPr>
            <a:lvl2pPr marL="456394" algn="l" defTabSz="912788" rtl="0" eaLnBrk="1" latinLnBrk="0" hangingPunct="1">
              <a:defRPr sz="1800" kern="1200">
                <a:solidFill>
                  <a:schemeClr val="tx1"/>
                </a:solidFill>
                <a:latin typeface="+mn-lt"/>
                <a:ea typeface="+mn-ea"/>
                <a:cs typeface="+mn-cs"/>
              </a:defRPr>
            </a:lvl2pPr>
            <a:lvl3pPr marL="912788" algn="l" defTabSz="912788" rtl="0" eaLnBrk="1" latinLnBrk="0" hangingPunct="1">
              <a:defRPr sz="1800" kern="1200">
                <a:solidFill>
                  <a:schemeClr val="tx1"/>
                </a:solidFill>
                <a:latin typeface="+mn-lt"/>
                <a:ea typeface="+mn-ea"/>
                <a:cs typeface="+mn-cs"/>
              </a:defRPr>
            </a:lvl3pPr>
            <a:lvl4pPr marL="1369182" algn="l" defTabSz="912788" rtl="0" eaLnBrk="1" latinLnBrk="0" hangingPunct="1">
              <a:defRPr sz="1800" kern="1200">
                <a:solidFill>
                  <a:schemeClr val="tx1"/>
                </a:solidFill>
                <a:latin typeface="+mn-lt"/>
                <a:ea typeface="+mn-ea"/>
                <a:cs typeface="+mn-cs"/>
              </a:defRPr>
            </a:lvl4pPr>
            <a:lvl5pPr marL="1825577" algn="l" defTabSz="912788" rtl="0" eaLnBrk="1" latinLnBrk="0" hangingPunct="1">
              <a:defRPr sz="1800" kern="1200">
                <a:solidFill>
                  <a:schemeClr val="tx1"/>
                </a:solidFill>
                <a:latin typeface="+mn-lt"/>
                <a:ea typeface="+mn-ea"/>
                <a:cs typeface="+mn-cs"/>
              </a:defRPr>
            </a:lvl5pPr>
            <a:lvl6pPr marL="2281969" algn="l" defTabSz="912788" rtl="0" eaLnBrk="1" latinLnBrk="0" hangingPunct="1">
              <a:defRPr sz="1800" kern="1200">
                <a:solidFill>
                  <a:schemeClr val="tx1"/>
                </a:solidFill>
                <a:latin typeface="+mn-lt"/>
                <a:ea typeface="+mn-ea"/>
                <a:cs typeface="+mn-cs"/>
              </a:defRPr>
            </a:lvl6pPr>
            <a:lvl7pPr marL="2738365" algn="l" defTabSz="912788" rtl="0" eaLnBrk="1" latinLnBrk="0" hangingPunct="1">
              <a:defRPr sz="1800" kern="1200">
                <a:solidFill>
                  <a:schemeClr val="tx1"/>
                </a:solidFill>
                <a:latin typeface="+mn-lt"/>
                <a:ea typeface="+mn-ea"/>
                <a:cs typeface="+mn-cs"/>
              </a:defRPr>
            </a:lvl7pPr>
            <a:lvl8pPr marL="3194758" algn="l" defTabSz="912788" rtl="0" eaLnBrk="1" latinLnBrk="0" hangingPunct="1">
              <a:defRPr sz="1800" kern="1200">
                <a:solidFill>
                  <a:schemeClr val="tx1"/>
                </a:solidFill>
                <a:latin typeface="+mn-lt"/>
                <a:ea typeface="+mn-ea"/>
                <a:cs typeface="+mn-cs"/>
              </a:defRPr>
            </a:lvl8pPr>
            <a:lvl9pPr marL="3651149" algn="l" defTabSz="912788" rtl="0" eaLnBrk="1" latinLnBrk="0" hangingPunct="1">
              <a:defRPr sz="1800" kern="1200">
                <a:solidFill>
                  <a:schemeClr val="tx1"/>
                </a:solidFill>
                <a:latin typeface="+mn-lt"/>
                <a:ea typeface="+mn-ea"/>
                <a:cs typeface="+mn-cs"/>
              </a:defRPr>
            </a:lvl9pPr>
          </a:lstStyle>
          <a:p>
            <a:fld id="{7698B45C-09C7-497B-9261-07F290CB2D4C}" type="slidenum">
              <a:rPr lang="en-US" smtClean="0"/>
              <a:pPr/>
              <a:t>17</a:t>
            </a:fld>
            <a:endParaRPr lang="en-US" dirty="0"/>
          </a:p>
        </p:txBody>
      </p:sp>
    </p:spTree>
    <p:extLst>
      <p:ext uri="{BB962C8B-B14F-4D97-AF65-F5344CB8AC3E}">
        <p14:creationId xmlns:p14="http://schemas.microsoft.com/office/powerpoint/2010/main" val="9922141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solidFill>
                  <a:schemeClr val="tx2"/>
                </a:solidFill>
                <a:latin typeface="Bell Gothic Std Black" pitchFamily="34" charset="0"/>
              </a:rPr>
              <a:t>Summary actions: </a:t>
            </a:r>
            <a:r>
              <a:rPr lang="en-GB" b="1" dirty="0" smtClean="0">
                <a:solidFill>
                  <a:schemeClr val="tx2"/>
                </a:solidFill>
                <a:latin typeface="Bell Gothic Std Black" pitchFamily="34" charset="0"/>
              </a:rPr>
              <a:t>Uganda</a:t>
            </a:r>
            <a:endParaRPr lang="en-US" dirty="0"/>
          </a:p>
        </p:txBody>
      </p:sp>
      <p:sp>
        <p:nvSpPr>
          <p:cNvPr id="3" name="Content Placeholder 2"/>
          <p:cNvSpPr>
            <a:spLocks noGrp="1"/>
          </p:cNvSpPr>
          <p:nvPr>
            <p:ph idx="1"/>
          </p:nvPr>
        </p:nvSpPr>
        <p:spPr/>
        <p:txBody>
          <a:bodyPr>
            <a:normAutofit/>
          </a:bodyPr>
          <a:lstStyle/>
          <a:p>
            <a:r>
              <a:rPr lang="en-US" sz="2800" dirty="0" smtClean="0"/>
              <a:t>Most FP stakeholders were already aware of the statement</a:t>
            </a:r>
            <a:r>
              <a:rPr lang="en-US" sz="2800" dirty="0"/>
              <a:t>. </a:t>
            </a:r>
            <a:r>
              <a:rPr lang="en-US" sz="2800" dirty="0" smtClean="0"/>
              <a:t>WHO </a:t>
            </a:r>
            <a:r>
              <a:rPr lang="en-US" sz="2800" dirty="0"/>
              <a:t>guidance were disseminated </a:t>
            </a:r>
            <a:r>
              <a:rPr lang="en-US" sz="2800" dirty="0" smtClean="0"/>
              <a:t>to the MCH technical working group.</a:t>
            </a:r>
          </a:p>
          <a:p>
            <a:pPr lvl="1"/>
            <a:r>
              <a:rPr lang="en-US" sz="2000" dirty="0" smtClean="0"/>
              <a:t>In process of finalizing communication strategy and </a:t>
            </a:r>
            <a:r>
              <a:rPr lang="en-US" sz="2000" dirty="0"/>
              <a:t>stakeholders meeting will be convened with academics, partners, and women to agree on appropriate messages to deliver to </a:t>
            </a:r>
            <a:r>
              <a:rPr lang="en-US" sz="2000" dirty="0" smtClean="0"/>
              <a:t>population. </a:t>
            </a:r>
          </a:p>
          <a:p>
            <a:pPr lvl="1"/>
            <a:r>
              <a:rPr lang="en-US" sz="2000" dirty="0" smtClean="0"/>
              <a:t>Intensified training on other FP methods ongoing so that if ECHO and other studies confirm the relationship of DMPA/ HIV, clients can easily select other methods. </a:t>
            </a:r>
          </a:p>
          <a:p>
            <a:pPr lvl="1"/>
            <a:r>
              <a:rPr lang="en-US" sz="2000" dirty="0" smtClean="0"/>
              <a:t>More messages on HIV prevention including </a:t>
            </a:r>
            <a:r>
              <a:rPr lang="en-US" sz="2000" dirty="0" err="1" smtClean="0"/>
              <a:t>PrEP</a:t>
            </a:r>
            <a:r>
              <a:rPr lang="en-US" sz="2000" dirty="0" smtClean="0"/>
              <a:t> developed and disseminated. </a:t>
            </a:r>
            <a:endParaRPr lang="en-US" sz="2000" dirty="0"/>
          </a:p>
        </p:txBody>
      </p:sp>
    </p:spTree>
    <p:extLst>
      <p:ext uri="{BB962C8B-B14F-4D97-AF65-F5344CB8AC3E}">
        <p14:creationId xmlns:p14="http://schemas.microsoft.com/office/powerpoint/2010/main" val="37497372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solidFill>
                  <a:schemeClr val="tx2"/>
                </a:solidFill>
                <a:latin typeface="Bell Gothic Std Black" pitchFamily="34" charset="0"/>
              </a:rPr>
              <a:t>Summary actions: </a:t>
            </a:r>
            <a:r>
              <a:rPr lang="en-GB" b="1" dirty="0" smtClean="0">
                <a:solidFill>
                  <a:schemeClr val="tx2"/>
                </a:solidFill>
                <a:latin typeface="Bell Gothic Std Black" pitchFamily="34" charset="0"/>
              </a:rPr>
              <a:t>Tanzania</a:t>
            </a:r>
            <a:endParaRPr lang="en-US" b="1" dirty="0">
              <a:solidFill>
                <a:schemeClr val="tx2"/>
              </a:solidFill>
            </a:endParaRPr>
          </a:p>
        </p:txBody>
      </p:sp>
      <p:sp>
        <p:nvSpPr>
          <p:cNvPr id="3" name="Content Placeholder 2"/>
          <p:cNvSpPr>
            <a:spLocks noGrp="1"/>
          </p:cNvSpPr>
          <p:nvPr>
            <p:ph idx="1"/>
          </p:nvPr>
        </p:nvSpPr>
        <p:spPr>
          <a:xfrm>
            <a:off x="395536" y="1124744"/>
            <a:ext cx="8291501" cy="5040560"/>
          </a:xfrm>
        </p:spPr>
        <p:txBody>
          <a:bodyPr>
            <a:normAutofit fontScale="92500"/>
          </a:bodyPr>
          <a:lstStyle/>
          <a:p>
            <a:pPr marL="0" indent="0">
              <a:buNone/>
            </a:pPr>
            <a:endParaRPr lang="en-US" sz="2000" b="1" dirty="0" smtClean="0"/>
          </a:p>
          <a:p>
            <a:r>
              <a:rPr lang="en-US" dirty="0" smtClean="0"/>
              <a:t>Statement presented in the </a:t>
            </a:r>
            <a:r>
              <a:rPr lang="en-US" dirty="0"/>
              <a:t>Family Planning Technical Working </a:t>
            </a:r>
            <a:r>
              <a:rPr lang="en-US" dirty="0" smtClean="0"/>
              <a:t>group</a:t>
            </a:r>
          </a:p>
          <a:p>
            <a:pPr marL="685800" lvl="1"/>
            <a:r>
              <a:rPr lang="en-US" sz="2400" dirty="0" smtClean="0"/>
              <a:t>Endorsed </a:t>
            </a:r>
            <a:r>
              <a:rPr lang="en-US" sz="2400" dirty="0"/>
              <a:t>the recommendations and set up a smaller team to prepare communication materials to facilitate the discussion with the Ministry of Health Management</a:t>
            </a:r>
            <a:r>
              <a:rPr lang="en-US" sz="2400" dirty="0" smtClean="0"/>
              <a:t>. National FP guidelines and training package revised in line with </a:t>
            </a:r>
            <a:r>
              <a:rPr lang="en-US" sz="2400" dirty="0"/>
              <a:t>WHO MEC 2015 and updates on Hormonal Contraception and </a:t>
            </a:r>
            <a:r>
              <a:rPr lang="en-US" sz="2400" dirty="0" smtClean="0"/>
              <a:t>HIV;</a:t>
            </a:r>
          </a:p>
          <a:p>
            <a:pPr marL="685800" lvl="1"/>
            <a:r>
              <a:rPr lang="en-US" sz="2400" dirty="0" smtClean="0"/>
              <a:t>Adapted MEC wheel also took cognizance of re-categorization. </a:t>
            </a:r>
            <a:endParaRPr lang="en-US" sz="2400" dirty="0"/>
          </a:p>
          <a:p>
            <a:pPr marL="685800" lvl="1"/>
            <a:r>
              <a:rPr lang="en-US" sz="2400" dirty="0" smtClean="0"/>
              <a:t>Ongoing capacity building for expanded method mix; </a:t>
            </a:r>
            <a:endParaRPr lang="en-US" sz="2400" dirty="0"/>
          </a:p>
          <a:p>
            <a:pPr marL="685800" lvl="1"/>
            <a:r>
              <a:rPr lang="en-US" sz="2400" dirty="0" smtClean="0"/>
              <a:t>Joint meetings with HIV counterparts to ensure consistent messaging.</a:t>
            </a:r>
          </a:p>
          <a:p>
            <a:pPr lvl="1"/>
            <a:endParaRPr lang="en-US" dirty="0"/>
          </a:p>
        </p:txBody>
      </p:sp>
    </p:spTree>
    <p:extLst>
      <p:ext uri="{BB962C8B-B14F-4D97-AF65-F5344CB8AC3E}">
        <p14:creationId xmlns:p14="http://schemas.microsoft.com/office/powerpoint/2010/main" val="11097027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solidFill>
                  <a:schemeClr val="tx2"/>
                </a:solidFill>
              </a:rPr>
              <a:t>Outline</a:t>
            </a:r>
            <a:endParaRPr lang="en-GB" b="1" dirty="0">
              <a:solidFill>
                <a:schemeClr val="tx2"/>
              </a:solidFill>
            </a:endParaRPr>
          </a:p>
        </p:txBody>
      </p:sp>
      <p:sp>
        <p:nvSpPr>
          <p:cNvPr id="3" name="Content Placeholder 2"/>
          <p:cNvSpPr>
            <a:spLocks noGrp="1"/>
          </p:cNvSpPr>
          <p:nvPr>
            <p:ph idx="1"/>
          </p:nvPr>
        </p:nvSpPr>
        <p:spPr/>
        <p:txBody>
          <a:bodyPr>
            <a:normAutofit/>
          </a:bodyPr>
          <a:lstStyle/>
          <a:p>
            <a:r>
              <a:rPr lang="en-US" dirty="0" smtClean="0"/>
              <a:t>Complex relationships between research and health policy</a:t>
            </a:r>
          </a:p>
          <a:p>
            <a:r>
              <a:rPr lang="en-GB" dirty="0" smtClean="0"/>
              <a:t>Evolution of policy</a:t>
            </a:r>
          </a:p>
          <a:p>
            <a:r>
              <a:rPr lang="en-GB" dirty="0" smtClean="0"/>
              <a:t>Challenges and successes in guideline implementation</a:t>
            </a:r>
          </a:p>
          <a:p>
            <a:r>
              <a:rPr lang="en-GB" dirty="0" smtClean="0"/>
              <a:t>Country experiences</a:t>
            </a:r>
          </a:p>
          <a:p>
            <a:r>
              <a:rPr lang="en-GB" dirty="0" smtClean="0"/>
              <a:t>Conclusions</a:t>
            </a:r>
          </a:p>
          <a:p>
            <a:endParaRPr lang="en-US" dirty="0"/>
          </a:p>
          <a:p>
            <a:endParaRPr lang="en-US" dirty="0" smtClean="0"/>
          </a:p>
        </p:txBody>
      </p:sp>
    </p:spTree>
    <p:extLst>
      <p:ext uri="{BB962C8B-B14F-4D97-AF65-F5344CB8AC3E}">
        <p14:creationId xmlns:p14="http://schemas.microsoft.com/office/powerpoint/2010/main" val="35719403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solidFill>
                  <a:schemeClr val="tx2"/>
                </a:solidFill>
                <a:latin typeface="Bell Gothic Std Black" pitchFamily="34" charset="0"/>
              </a:rPr>
              <a:t>Summary </a:t>
            </a:r>
            <a:r>
              <a:rPr lang="en-GB" b="1" dirty="0" smtClean="0">
                <a:solidFill>
                  <a:schemeClr val="tx2"/>
                </a:solidFill>
                <a:latin typeface="Bell Gothic Std Black" pitchFamily="34" charset="0"/>
              </a:rPr>
              <a:t>actions: Namibia</a:t>
            </a:r>
            <a:endParaRPr lang="en-US" b="1" dirty="0">
              <a:solidFill>
                <a:schemeClr val="tx2"/>
              </a:solidFill>
            </a:endParaRPr>
          </a:p>
        </p:txBody>
      </p:sp>
      <p:sp>
        <p:nvSpPr>
          <p:cNvPr id="3" name="Content Placeholder 2"/>
          <p:cNvSpPr>
            <a:spLocks noGrp="1"/>
          </p:cNvSpPr>
          <p:nvPr>
            <p:ph idx="1"/>
          </p:nvPr>
        </p:nvSpPr>
        <p:spPr/>
        <p:txBody>
          <a:bodyPr/>
          <a:lstStyle/>
          <a:p>
            <a:pPr lvl="0"/>
            <a:r>
              <a:rPr lang="en-US" sz="2800" dirty="0" smtClean="0"/>
              <a:t>Members </a:t>
            </a:r>
            <a:r>
              <a:rPr lang="en-US" sz="2800" dirty="0"/>
              <a:t>of the National MCH Committee which includes SRH and HIV partners were briefed and the WHO </a:t>
            </a:r>
            <a:r>
              <a:rPr lang="en-US" sz="2800" dirty="0" smtClean="0"/>
              <a:t>statement.  </a:t>
            </a:r>
          </a:p>
          <a:p>
            <a:pPr lvl="1"/>
            <a:r>
              <a:rPr lang="en-US" sz="2000" dirty="0" smtClean="0"/>
              <a:t>Discussed at National </a:t>
            </a:r>
            <a:r>
              <a:rPr lang="en-US" sz="2000" dirty="0"/>
              <a:t>workshop for the adaptation of the 2017 MEC Wheel in September 2017. </a:t>
            </a:r>
            <a:endParaRPr lang="en-US" sz="2000" dirty="0" smtClean="0"/>
          </a:p>
          <a:p>
            <a:pPr lvl="1"/>
            <a:r>
              <a:rPr lang="en-US" sz="2000" dirty="0" smtClean="0"/>
              <a:t>The </a:t>
            </a:r>
            <a:r>
              <a:rPr lang="en-US" sz="2000" dirty="0"/>
              <a:t>re-categorization </a:t>
            </a:r>
            <a:r>
              <a:rPr lang="en-US" sz="2000" dirty="0" smtClean="0"/>
              <a:t>was captured </a:t>
            </a:r>
            <a:r>
              <a:rPr lang="en-US" sz="2000" dirty="0"/>
              <a:t>in revised MEC wheel. </a:t>
            </a:r>
            <a:endParaRPr lang="en-US" sz="2000" dirty="0" smtClean="0"/>
          </a:p>
          <a:p>
            <a:pPr lvl="1"/>
            <a:r>
              <a:rPr lang="en-US" sz="2000" dirty="0" smtClean="0"/>
              <a:t>Clarification included in  counselling training.</a:t>
            </a:r>
            <a:endParaRPr lang="en-US" dirty="0"/>
          </a:p>
          <a:p>
            <a:endParaRPr lang="en-US" dirty="0"/>
          </a:p>
        </p:txBody>
      </p:sp>
    </p:spTree>
    <p:extLst>
      <p:ext uri="{BB962C8B-B14F-4D97-AF65-F5344CB8AC3E}">
        <p14:creationId xmlns:p14="http://schemas.microsoft.com/office/powerpoint/2010/main" val="31548803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2"/>
                </a:solidFill>
              </a:rPr>
              <a:t>Conclusions</a:t>
            </a:r>
            <a:endParaRPr lang="en-US" b="1" dirty="0">
              <a:solidFill>
                <a:schemeClr val="tx2"/>
              </a:solidFill>
            </a:endParaRPr>
          </a:p>
        </p:txBody>
      </p:sp>
      <p:sp>
        <p:nvSpPr>
          <p:cNvPr id="3" name="Content Placeholder 2"/>
          <p:cNvSpPr>
            <a:spLocks noGrp="1"/>
          </p:cNvSpPr>
          <p:nvPr>
            <p:ph idx="1"/>
          </p:nvPr>
        </p:nvSpPr>
        <p:spPr>
          <a:xfrm>
            <a:off x="442539" y="1451549"/>
            <a:ext cx="8291501" cy="4425723"/>
          </a:xfrm>
        </p:spPr>
        <p:txBody>
          <a:bodyPr>
            <a:normAutofit fontScale="70000" lnSpcReduction="20000"/>
          </a:bodyPr>
          <a:lstStyle/>
          <a:p>
            <a:r>
              <a:rPr lang="en-US" dirty="0" smtClean="0"/>
              <a:t>Significant dissemination of the WHO statement has taken place in countries</a:t>
            </a:r>
          </a:p>
          <a:p>
            <a:endParaRPr lang="en-US" dirty="0" smtClean="0"/>
          </a:p>
          <a:p>
            <a:r>
              <a:rPr lang="en-US" dirty="0" smtClean="0"/>
              <a:t>Some </a:t>
            </a:r>
            <a:r>
              <a:rPr lang="en-US" dirty="0"/>
              <a:t>countries  </a:t>
            </a:r>
            <a:r>
              <a:rPr lang="en-US" dirty="0" smtClean="0"/>
              <a:t>concerned about the </a:t>
            </a:r>
            <a:r>
              <a:rPr lang="en-US" dirty="0"/>
              <a:t>communication </a:t>
            </a:r>
            <a:r>
              <a:rPr lang="en-US" dirty="0" smtClean="0"/>
              <a:t>focusing on DMPA / HIV  since the evidence is not conclusive and results of the ECHO-trial </a:t>
            </a:r>
            <a:endParaRPr lang="en-US" dirty="0"/>
          </a:p>
          <a:p>
            <a:endParaRPr lang="en-US" dirty="0"/>
          </a:p>
          <a:p>
            <a:r>
              <a:rPr lang="en-US" dirty="0" smtClean="0"/>
              <a:t>Most countries  however, received the information positively but felt that it made little difference to their service delivery as they still counsel for dual contraception in WLHIV, and the categorization still recommends that DMPA can generally be used.</a:t>
            </a:r>
          </a:p>
          <a:p>
            <a:endParaRPr lang="en-US" dirty="0" smtClean="0"/>
          </a:p>
          <a:p>
            <a:r>
              <a:rPr lang="en-US" dirty="0" smtClean="0"/>
              <a:t>Many countries have  accelerated capacity building efforts to enhance the method mix/ choice especially the LARCs</a:t>
            </a:r>
          </a:p>
        </p:txBody>
      </p:sp>
    </p:spTree>
    <p:extLst>
      <p:ext uri="{BB962C8B-B14F-4D97-AF65-F5344CB8AC3E}">
        <p14:creationId xmlns:p14="http://schemas.microsoft.com/office/powerpoint/2010/main" val="41226933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solidFill>
                  <a:schemeClr val="tx2"/>
                </a:solidFill>
              </a:rPr>
              <a:t>WHO’s commitment</a:t>
            </a:r>
            <a:endParaRPr lang="en-GB" b="1" dirty="0">
              <a:solidFill>
                <a:schemeClr val="tx2"/>
              </a:solidFill>
            </a:endParaRPr>
          </a:p>
        </p:txBody>
      </p:sp>
      <p:sp>
        <p:nvSpPr>
          <p:cNvPr id="3" name="Content Placeholder 2"/>
          <p:cNvSpPr>
            <a:spLocks noGrp="1"/>
          </p:cNvSpPr>
          <p:nvPr>
            <p:ph sz="half" idx="1"/>
          </p:nvPr>
        </p:nvSpPr>
        <p:spPr/>
        <p:txBody>
          <a:bodyPr>
            <a:normAutofit fontScale="92500"/>
          </a:bodyPr>
          <a:lstStyle/>
          <a:p>
            <a:r>
              <a:rPr lang="en-GB" sz="3000" dirty="0" smtClean="0"/>
              <a:t>To </a:t>
            </a:r>
            <a:r>
              <a:rPr lang="en-GB" sz="3000" dirty="0"/>
              <a:t>continually </a:t>
            </a:r>
            <a:r>
              <a:rPr lang="en-GB" sz="3000" dirty="0" smtClean="0"/>
              <a:t>review it recommendations on contraceptive eligibility</a:t>
            </a:r>
            <a:br>
              <a:rPr lang="en-GB" sz="3000" dirty="0" smtClean="0"/>
            </a:br>
            <a:endParaRPr lang="en-GB" sz="1800" dirty="0" smtClean="0"/>
          </a:p>
          <a:p>
            <a:r>
              <a:rPr lang="en-GB" sz="3000" dirty="0"/>
              <a:t>S</a:t>
            </a:r>
            <a:r>
              <a:rPr lang="en-GB" sz="3000" dirty="0" smtClean="0"/>
              <a:t>trongly </a:t>
            </a:r>
            <a:r>
              <a:rPr lang="en-GB" sz="3000" dirty="0"/>
              <a:t>supports the need for further research to </a:t>
            </a:r>
            <a:r>
              <a:rPr lang="en-GB" sz="3000" dirty="0" smtClean="0"/>
              <a:t>address the twin epidemics of HIV and unintended pregnancy</a:t>
            </a:r>
            <a:endParaRPr lang="en-GB" sz="3000" dirty="0"/>
          </a:p>
        </p:txBody>
      </p:sp>
      <p:pic>
        <p:nvPicPr>
          <p:cNvPr id="1026"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932040" y="1484784"/>
            <a:ext cx="3456384" cy="4680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395177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solidFill>
                  <a:schemeClr val="tx2"/>
                </a:solidFill>
              </a:rPr>
              <a:t>Complex relationship between  research and global health policy</a:t>
            </a:r>
            <a:endParaRPr lang="en-GB" b="1" dirty="0">
              <a:solidFill>
                <a:schemeClr val="tx2"/>
              </a:solidFill>
            </a:endParaRPr>
          </a:p>
        </p:txBody>
      </p:sp>
      <p:sp>
        <p:nvSpPr>
          <p:cNvPr id="3" name="Content Placeholder 2"/>
          <p:cNvSpPr>
            <a:spLocks noGrp="1"/>
          </p:cNvSpPr>
          <p:nvPr>
            <p:ph idx="1"/>
          </p:nvPr>
        </p:nvSpPr>
        <p:spPr/>
        <p:txBody>
          <a:bodyPr>
            <a:normAutofit fontScale="92500" lnSpcReduction="10000"/>
          </a:bodyPr>
          <a:lstStyle/>
          <a:p>
            <a:r>
              <a:rPr lang="en-US" dirty="0"/>
              <a:t>O</a:t>
            </a:r>
            <a:r>
              <a:rPr lang="en-US" dirty="0" smtClean="0"/>
              <a:t>ngoing </a:t>
            </a:r>
            <a:r>
              <a:rPr lang="en-US" dirty="0"/>
              <a:t>controversy regarding the association of HIV acquisition and hormonal contraception, and in particular, progestogen-only injectable contraceptives (POIs</a:t>
            </a:r>
            <a:r>
              <a:rPr lang="en-US" dirty="0" smtClean="0"/>
              <a:t>).</a:t>
            </a:r>
          </a:p>
          <a:p>
            <a:endParaRPr lang="en-US" dirty="0" smtClean="0"/>
          </a:p>
          <a:p>
            <a:r>
              <a:rPr lang="en-US" dirty="0" smtClean="0"/>
              <a:t>Best </a:t>
            </a:r>
            <a:r>
              <a:rPr lang="en-US" dirty="0"/>
              <a:t>quality studies suggest a hazard ratio of 1.4 (1.2, 1.7) for HIV acquisition in women who use the POI Depot Medroxyprogesterone Acetate (DMPA</a:t>
            </a:r>
            <a:r>
              <a:rPr lang="en-US" dirty="0" smtClean="0"/>
              <a:t>).</a:t>
            </a:r>
          </a:p>
          <a:p>
            <a:pPr lvl="8"/>
            <a:r>
              <a:rPr lang="en-US" dirty="0"/>
              <a:t>2016 Polis </a:t>
            </a:r>
            <a:r>
              <a:rPr lang="en-US" i="1" dirty="0"/>
              <a:t>et al.</a:t>
            </a:r>
            <a:r>
              <a:rPr lang="en-US" dirty="0"/>
              <a:t> </a:t>
            </a:r>
            <a:r>
              <a:rPr lang="en-US" i="1" dirty="0"/>
              <a:t>AIDS</a:t>
            </a:r>
            <a:r>
              <a:rPr lang="en-US" dirty="0" smtClean="0"/>
              <a:t>  </a:t>
            </a:r>
            <a:endParaRPr lang="en-US" dirty="0"/>
          </a:p>
          <a:p>
            <a:endParaRPr lang="en-US" dirty="0" smtClean="0"/>
          </a:p>
        </p:txBody>
      </p:sp>
    </p:spTree>
    <p:extLst>
      <p:ext uri="{BB962C8B-B14F-4D97-AF65-F5344CB8AC3E}">
        <p14:creationId xmlns:p14="http://schemas.microsoft.com/office/powerpoint/2010/main" val="3410788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tx2"/>
                </a:solidFill>
              </a:rPr>
              <a:t>Need </a:t>
            </a:r>
            <a:r>
              <a:rPr lang="en-US" b="1" dirty="0">
                <a:solidFill>
                  <a:schemeClr val="tx2"/>
                </a:solidFill>
              </a:rPr>
              <a:t>for transparent, up-to-date </a:t>
            </a:r>
            <a:r>
              <a:rPr lang="en-US" b="1" dirty="0" smtClean="0">
                <a:solidFill>
                  <a:schemeClr val="tx2"/>
                </a:solidFill>
              </a:rPr>
              <a:t>policy</a:t>
            </a:r>
            <a:endParaRPr lang="en-GB" b="1" dirty="0">
              <a:solidFill>
                <a:schemeClr val="tx2"/>
              </a:solidFill>
            </a:endParaRPr>
          </a:p>
        </p:txBody>
      </p:sp>
      <p:sp>
        <p:nvSpPr>
          <p:cNvPr id="3" name="Content Placeholder 2"/>
          <p:cNvSpPr>
            <a:spLocks noGrp="1"/>
          </p:cNvSpPr>
          <p:nvPr>
            <p:ph idx="1"/>
          </p:nvPr>
        </p:nvSpPr>
        <p:spPr/>
        <p:txBody>
          <a:bodyPr>
            <a:normAutofit fontScale="92500" lnSpcReduction="10000"/>
          </a:bodyPr>
          <a:lstStyle/>
          <a:p>
            <a:r>
              <a:rPr lang="en-GB" dirty="0" smtClean="0"/>
              <a:t>High HIV prevalence areas also experience maternal morbidity due to pregnancy complications and unsafe abortion</a:t>
            </a:r>
          </a:p>
          <a:p>
            <a:r>
              <a:rPr lang="en-US" dirty="0" smtClean="0"/>
              <a:t>These </a:t>
            </a:r>
            <a:r>
              <a:rPr lang="en-US" dirty="0"/>
              <a:t>same countries often have a limited variety of available contraceptive methods, and POIs such as DMPA </a:t>
            </a:r>
            <a:r>
              <a:rPr lang="en-US" dirty="0" smtClean="0"/>
              <a:t>and NET-EN are </a:t>
            </a:r>
            <a:r>
              <a:rPr lang="en-US" dirty="0"/>
              <a:t>familiar and popular methods. </a:t>
            </a:r>
            <a:endParaRPr lang="en-US" dirty="0" smtClean="0"/>
          </a:p>
          <a:p>
            <a:r>
              <a:rPr lang="en-US" dirty="0" smtClean="0"/>
              <a:t>28.8</a:t>
            </a:r>
            <a:r>
              <a:rPr lang="en-US" dirty="0"/>
              <a:t>% of contraceptive users in the Southern Africa region use POIs [2</a:t>
            </a:r>
            <a:r>
              <a:rPr lang="en-US" dirty="0" smtClean="0"/>
              <a:t>].</a:t>
            </a:r>
          </a:p>
          <a:p>
            <a:r>
              <a:rPr lang="en-GB" dirty="0" smtClean="0"/>
              <a:t>Complicated risk-benefit scenarios models</a:t>
            </a:r>
            <a:endParaRPr lang="en-US" dirty="0" smtClean="0"/>
          </a:p>
        </p:txBody>
      </p:sp>
    </p:spTree>
    <p:extLst>
      <p:ext uri="{BB962C8B-B14F-4D97-AF65-F5344CB8AC3E}">
        <p14:creationId xmlns:p14="http://schemas.microsoft.com/office/powerpoint/2010/main" val="21374236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tx2"/>
                </a:solidFill>
              </a:rPr>
              <a:t>WHO sexual </a:t>
            </a:r>
            <a:r>
              <a:rPr lang="en-US" b="1" dirty="0">
                <a:solidFill>
                  <a:schemeClr val="tx2"/>
                </a:solidFill>
              </a:rPr>
              <a:t>and reproductive health guidance</a:t>
            </a:r>
            <a:endParaRPr lang="en-GB" b="1" dirty="0">
              <a:solidFill>
                <a:schemeClr val="tx2"/>
              </a:solidFill>
            </a:endParaRPr>
          </a:p>
        </p:txBody>
      </p:sp>
      <p:sp>
        <p:nvSpPr>
          <p:cNvPr id="3" name="Content Placeholder 2"/>
          <p:cNvSpPr>
            <a:spLocks noGrp="1"/>
          </p:cNvSpPr>
          <p:nvPr>
            <p:ph idx="1"/>
          </p:nvPr>
        </p:nvSpPr>
        <p:spPr/>
        <p:txBody>
          <a:bodyPr>
            <a:normAutofit fontScale="92500" lnSpcReduction="10000"/>
          </a:bodyPr>
          <a:lstStyle/>
          <a:p>
            <a:r>
              <a:rPr lang="en-US" dirty="0"/>
              <a:t>C</a:t>
            </a:r>
            <a:r>
              <a:rPr lang="en-US" dirty="0" smtClean="0"/>
              <a:t>ontinually </a:t>
            </a:r>
            <a:r>
              <a:rPr lang="en-US" dirty="0"/>
              <a:t>reviews current </a:t>
            </a:r>
            <a:r>
              <a:rPr lang="en-US" dirty="0" smtClean="0"/>
              <a:t>research</a:t>
            </a:r>
          </a:p>
          <a:p>
            <a:r>
              <a:rPr lang="en-US" dirty="0" smtClean="0"/>
              <a:t>Creates </a:t>
            </a:r>
            <a:r>
              <a:rPr lang="en-US" dirty="0"/>
              <a:t>and disseminates recommendations to reflect the best health practices with a human rights-based approach </a:t>
            </a:r>
            <a:endParaRPr lang="en-US" dirty="0" smtClean="0"/>
          </a:p>
          <a:p>
            <a:r>
              <a:rPr lang="en-US" dirty="0" smtClean="0"/>
              <a:t>Critical careful </a:t>
            </a:r>
            <a:r>
              <a:rPr lang="en-US" dirty="0"/>
              <a:t>translation of research findings into guidelines is for impacting the eventual health outcomes of women globally. </a:t>
            </a:r>
            <a:endParaRPr lang="en-US" dirty="0" smtClean="0"/>
          </a:p>
          <a:p>
            <a:r>
              <a:rPr lang="en-US" dirty="0" smtClean="0"/>
              <a:t>Challenges </a:t>
            </a:r>
            <a:r>
              <a:rPr lang="en-US" dirty="0"/>
              <a:t>of health policy guidance and how simple research questions can have very complicated implementation answers.</a:t>
            </a:r>
          </a:p>
        </p:txBody>
      </p:sp>
    </p:spTree>
    <p:extLst>
      <p:ext uri="{BB962C8B-B14F-4D97-AF65-F5344CB8AC3E}">
        <p14:creationId xmlns:p14="http://schemas.microsoft.com/office/powerpoint/2010/main" val="2369784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tx2"/>
                </a:solidFill>
              </a:rPr>
              <a:t>Evolution of Policy</a:t>
            </a:r>
            <a:endParaRPr lang="en-GB" b="1" dirty="0">
              <a:solidFill>
                <a:schemeClr val="tx2"/>
              </a:solidFill>
            </a:endParaRPr>
          </a:p>
        </p:txBody>
      </p:sp>
      <p:sp>
        <p:nvSpPr>
          <p:cNvPr id="3" name="Content Placeholder 2"/>
          <p:cNvSpPr>
            <a:spLocks noGrp="1"/>
          </p:cNvSpPr>
          <p:nvPr>
            <p:ph idx="1"/>
          </p:nvPr>
        </p:nvSpPr>
        <p:spPr/>
        <p:txBody>
          <a:bodyPr>
            <a:normAutofit fontScale="85000" lnSpcReduction="20000"/>
          </a:bodyPr>
          <a:lstStyle/>
          <a:p>
            <a:r>
              <a:rPr lang="en-US" dirty="0"/>
              <a:t>The cornerstone of WHO guidance on contraceptive safety is the maintenance of an up-to-date reference for policy makers, programme managers and health care providers called </a:t>
            </a:r>
            <a:r>
              <a:rPr lang="en-US" i="1" dirty="0"/>
              <a:t>Medical eligibility criteria for contraceptive Use (MEC</a:t>
            </a:r>
            <a:r>
              <a:rPr lang="en-US" i="1" dirty="0" smtClean="0"/>
              <a:t>)</a:t>
            </a:r>
          </a:p>
          <a:p>
            <a:endParaRPr lang="en-US" i="1" dirty="0" smtClean="0"/>
          </a:p>
          <a:p>
            <a:r>
              <a:rPr lang="en-GB" i="1" dirty="0" smtClean="0"/>
              <a:t>5</a:t>
            </a:r>
            <a:r>
              <a:rPr lang="en-GB" i="1" baseline="30000" dirty="0" smtClean="0"/>
              <a:t>th</a:t>
            </a:r>
            <a:r>
              <a:rPr lang="en-GB" i="1" dirty="0" smtClean="0"/>
              <a:t> edition </a:t>
            </a:r>
            <a:r>
              <a:rPr lang="en-GB" dirty="0" smtClean="0"/>
              <a:t>contains 2000 recommendations for 25 different methods addressing 80 different medical conditions or patient characteristics</a:t>
            </a:r>
          </a:p>
          <a:p>
            <a:endParaRPr lang="en-GB" dirty="0" smtClean="0"/>
          </a:p>
          <a:p>
            <a:r>
              <a:rPr lang="en-GB" dirty="0" smtClean="0"/>
              <a:t>Four-tiered classification stratified by safety for using </a:t>
            </a:r>
            <a:r>
              <a:rPr lang="en-US" dirty="0" smtClean="0"/>
              <a:t>a </a:t>
            </a:r>
            <a:r>
              <a:rPr lang="en-US" dirty="0"/>
              <a:t>contraceptive method given a specific condition</a:t>
            </a:r>
          </a:p>
        </p:txBody>
      </p:sp>
    </p:spTree>
    <p:extLst>
      <p:ext uri="{BB962C8B-B14F-4D97-AF65-F5344CB8AC3E}">
        <p14:creationId xmlns:p14="http://schemas.microsoft.com/office/powerpoint/2010/main" val="11768201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Evolution of Policy</a:t>
            </a:r>
            <a:endParaRPr lang="en-GB" dirty="0"/>
          </a:p>
        </p:txBody>
      </p:sp>
      <p:pic>
        <p:nvPicPr>
          <p:cNvPr id="4" name="Picture 3"/>
          <p:cNvPicPr/>
          <p:nvPr/>
        </p:nvPicPr>
        <p:blipFill>
          <a:blip r:embed="rId3">
            <a:extLst>
              <a:ext uri="{28A0092B-C50C-407E-A947-70E740481C1C}">
                <a14:useLocalDpi xmlns:a14="http://schemas.microsoft.com/office/drawing/2010/main" val="0"/>
              </a:ext>
            </a:extLst>
          </a:blip>
          <a:srcRect/>
          <a:stretch>
            <a:fillRect/>
          </a:stretch>
        </p:blipFill>
        <p:spPr bwMode="auto">
          <a:xfrm>
            <a:off x="169333" y="338668"/>
            <a:ext cx="8805334" cy="6180664"/>
          </a:xfrm>
          <a:prstGeom prst="rect">
            <a:avLst/>
          </a:prstGeom>
          <a:noFill/>
          <a:ln>
            <a:noFill/>
          </a:ln>
        </p:spPr>
      </p:pic>
    </p:spTree>
    <p:extLst>
      <p:ext uri="{BB962C8B-B14F-4D97-AF65-F5344CB8AC3E}">
        <p14:creationId xmlns:p14="http://schemas.microsoft.com/office/powerpoint/2010/main" val="11783951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tx2"/>
                </a:solidFill>
              </a:rPr>
              <a:t>Challenges and successes of guideline </a:t>
            </a:r>
            <a:r>
              <a:rPr lang="en-US" b="1" dirty="0" smtClean="0">
                <a:solidFill>
                  <a:schemeClr val="tx2"/>
                </a:solidFill>
              </a:rPr>
              <a:t>implementation - Messaging</a:t>
            </a:r>
            <a:endParaRPr lang="en-GB" b="1" dirty="0">
              <a:solidFill>
                <a:schemeClr val="tx2"/>
              </a:solidFill>
            </a:endParaRPr>
          </a:p>
        </p:txBody>
      </p:sp>
      <p:sp>
        <p:nvSpPr>
          <p:cNvPr id="3" name="Content Placeholder 2"/>
          <p:cNvSpPr>
            <a:spLocks noGrp="1"/>
          </p:cNvSpPr>
          <p:nvPr>
            <p:ph idx="1"/>
          </p:nvPr>
        </p:nvSpPr>
        <p:spPr/>
        <p:txBody>
          <a:bodyPr>
            <a:normAutofit fontScale="70000" lnSpcReduction="20000"/>
          </a:bodyPr>
          <a:lstStyle/>
          <a:p>
            <a:r>
              <a:rPr lang="en-US" dirty="0" smtClean="0"/>
              <a:t>The </a:t>
            </a:r>
            <a:r>
              <a:rPr lang="en-US" dirty="0"/>
              <a:t>gradual evolution of POIs moving from MEC category 1 to 2 </a:t>
            </a:r>
            <a:r>
              <a:rPr lang="en-US" dirty="0" smtClean="0"/>
              <a:t>make </a:t>
            </a:r>
            <a:r>
              <a:rPr lang="en-US" dirty="0"/>
              <a:t>recommendations adequately reflecting the analyses of observational data with serious limitations, while avoiding drastic shifts in global family planning policy. </a:t>
            </a:r>
            <a:endParaRPr lang="en-US" dirty="0" smtClean="0"/>
          </a:p>
          <a:p>
            <a:endParaRPr lang="en-US" dirty="0" smtClean="0"/>
          </a:p>
          <a:p>
            <a:r>
              <a:rPr lang="en-US" dirty="0" smtClean="0"/>
              <a:t>WHO </a:t>
            </a:r>
            <a:r>
              <a:rPr lang="en-US" dirty="0"/>
              <a:t>conducted repeated meetings with stakeholder groups both prior to and following the latest policy recommendations. </a:t>
            </a:r>
            <a:endParaRPr lang="en-US" dirty="0" smtClean="0"/>
          </a:p>
          <a:p>
            <a:endParaRPr lang="en-US" dirty="0" smtClean="0"/>
          </a:p>
          <a:p>
            <a:r>
              <a:rPr lang="en-US" dirty="0" smtClean="0"/>
              <a:t>This </a:t>
            </a:r>
            <a:r>
              <a:rPr lang="en-US" dirty="0"/>
              <a:t>also gave WHO opportunities to reinforce its most important messages: 1. Women and girls at high risk for HIV should not be denied any method of </a:t>
            </a:r>
            <a:r>
              <a:rPr lang="en-US" dirty="0" smtClean="0"/>
              <a:t>contraception, 2. Rights-based </a:t>
            </a:r>
            <a:r>
              <a:rPr lang="en-US" dirty="0"/>
              <a:t>counseling is necessary for </a:t>
            </a:r>
            <a:r>
              <a:rPr lang="en-US" dirty="0" smtClean="0"/>
              <a:t>to </a:t>
            </a:r>
            <a:r>
              <a:rPr lang="en-US" dirty="0"/>
              <a:t>make an informed choice; </a:t>
            </a:r>
            <a:r>
              <a:rPr lang="en-US" dirty="0" smtClean="0"/>
              <a:t>3. </a:t>
            </a:r>
            <a:r>
              <a:rPr lang="en-US" dirty="0"/>
              <a:t>Policies and programmes needed to emphasize dual protection from unplanned pregnancy and STIs/HIV, and; </a:t>
            </a:r>
            <a:r>
              <a:rPr lang="en-US" dirty="0" smtClean="0"/>
              <a:t>4. </a:t>
            </a:r>
            <a:r>
              <a:rPr lang="en-US" dirty="0"/>
              <a:t>Women and girls should be given multiple contraceptive options for preventing unwanted pregnancy</a:t>
            </a:r>
            <a:r>
              <a:rPr lang="en-US" dirty="0" smtClean="0"/>
              <a:t>.</a:t>
            </a:r>
            <a:endParaRPr lang="en-US" dirty="0"/>
          </a:p>
        </p:txBody>
      </p:sp>
    </p:spTree>
    <p:extLst>
      <p:ext uri="{BB962C8B-B14F-4D97-AF65-F5344CB8AC3E}">
        <p14:creationId xmlns:p14="http://schemas.microsoft.com/office/powerpoint/2010/main" val="20442301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tx2"/>
                </a:solidFill>
              </a:rPr>
              <a:t>Challenges and successes of guideline </a:t>
            </a:r>
            <a:r>
              <a:rPr lang="en-US" b="1" dirty="0" smtClean="0">
                <a:solidFill>
                  <a:schemeClr val="tx2"/>
                </a:solidFill>
              </a:rPr>
              <a:t>implementation - Timelines</a:t>
            </a:r>
            <a:endParaRPr lang="en-GB" b="1" dirty="0">
              <a:solidFill>
                <a:schemeClr val="tx2"/>
              </a:solidFill>
            </a:endParaRPr>
          </a:p>
        </p:txBody>
      </p:sp>
      <p:sp>
        <p:nvSpPr>
          <p:cNvPr id="3" name="Content Placeholder 2"/>
          <p:cNvSpPr>
            <a:spLocks noGrp="1"/>
          </p:cNvSpPr>
          <p:nvPr>
            <p:ph idx="1"/>
          </p:nvPr>
        </p:nvSpPr>
        <p:spPr/>
        <p:txBody>
          <a:bodyPr>
            <a:normAutofit fontScale="70000" lnSpcReduction="20000"/>
          </a:bodyPr>
          <a:lstStyle/>
          <a:p>
            <a:r>
              <a:rPr lang="en-US" dirty="0"/>
              <a:t>P</a:t>
            </a:r>
            <a:r>
              <a:rPr lang="en-US" dirty="0" smtClean="0"/>
              <a:t>olicy </a:t>
            </a:r>
            <a:r>
              <a:rPr lang="en-US" dirty="0"/>
              <a:t>implementation often lags significantly behind research publication. </a:t>
            </a:r>
            <a:endParaRPr lang="en-US" dirty="0" smtClean="0"/>
          </a:p>
          <a:p>
            <a:endParaRPr lang="en-US" dirty="0" smtClean="0"/>
          </a:p>
          <a:p>
            <a:r>
              <a:rPr lang="en-US" dirty="0" smtClean="0"/>
              <a:t>WHO </a:t>
            </a:r>
            <a:r>
              <a:rPr lang="en-US" dirty="0"/>
              <a:t>worked to efficiently respond to the research findings and ensure that new guidance was published in a timely fashion to assist the key stakeholders in interpreting and implementing the findings. </a:t>
            </a:r>
            <a:endParaRPr lang="en-US" dirty="0" smtClean="0"/>
          </a:p>
          <a:p>
            <a:endParaRPr lang="en-US" dirty="0" smtClean="0"/>
          </a:p>
          <a:p>
            <a:r>
              <a:rPr lang="en-US" dirty="0" smtClean="0"/>
              <a:t>WHO consulting experts </a:t>
            </a:r>
            <a:r>
              <a:rPr lang="en-US" dirty="0"/>
              <a:t>in infectious diseases, obstetrics &amp; gynecology, evidence-based medicine, epidemiology, and pharmacology, and stakeholders representing key populations at high risk of HIV infection </a:t>
            </a:r>
            <a:endParaRPr lang="en-US" dirty="0" smtClean="0"/>
          </a:p>
          <a:p>
            <a:endParaRPr lang="en-US" dirty="0" smtClean="0"/>
          </a:p>
          <a:p>
            <a:r>
              <a:rPr lang="en-US" dirty="0" smtClean="0"/>
              <a:t>As </a:t>
            </a:r>
            <a:r>
              <a:rPr lang="en-US" dirty="0"/>
              <a:t>research in this area continues to shape our understanding of HIV acquisition in POI users, prompt policy guidance is essential. </a:t>
            </a:r>
          </a:p>
        </p:txBody>
      </p:sp>
    </p:spTree>
    <p:extLst>
      <p:ext uri="{BB962C8B-B14F-4D97-AF65-F5344CB8AC3E}">
        <p14:creationId xmlns:p14="http://schemas.microsoft.com/office/powerpoint/2010/main" val="41890037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TotalTime>
  <Words>1386</Words>
  <Application>Microsoft Office PowerPoint</Application>
  <PresentationFormat>On-screen Show (4:3)</PresentationFormat>
  <Paragraphs>140</Paragraphs>
  <Slides>22</Slides>
  <Notes>17</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Implementation of WHO MEC recommendations </vt:lpstr>
      <vt:lpstr>Outline</vt:lpstr>
      <vt:lpstr>Complex relationship between  research and global health policy</vt:lpstr>
      <vt:lpstr>Need for transparent, up-to-date policy</vt:lpstr>
      <vt:lpstr>WHO sexual and reproductive health guidance</vt:lpstr>
      <vt:lpstr>Evolution of Policy</vt:lpstr>
      <vt:lpstr>Evolution of Policy</vt:lpstr>
      <vt:lpstr>Challenges and successes of guideline implementation - Messaging</vt:lpstr>
      <vt:lpstr>Challenges and successes of guideline implementation - Timelines</vt:lpstr>
      <vt:lpstr>Challenges and successes of guideline implementation - Engagement</vt:lpstr>
      <vt:lpstr>Challenges and successes of guideline implementation - Engagement</vt:lpstr>
      <vt:lpstr>Challenges and successes of guideline implementation - Research</vt:lpstr>
      <vt:lpstr>Challenges and successes of guideline implementation – monitoring and evaluation</vt:lpstr>
      <vt:lpstr>Summary</vt:lpstr>
      <vt:lpstr>Country experiences</vt:lpstr>
      <vt:lpstr>Background</vt:lpstr>
      <vt:lpstr>Summary actions: Zimbabwe, Zambia and Botswana</vt:lpstr>
      <vt:lpstr>Summary actions: Uganda</vt:lpstr>
      <vt:lpstr>Summary actions: Tanzania</vt:lpstr>
      <vt:lpstr>Summary actions: Namibia</vt:lpstr>
      <vt:lpstr>Conclusions</vt:lpstr>
      <vt:lpstr>WHO’s commitment</vt:lpstr>
    </vt:vector>
  </TitlesOfParts>
  <Company>WHO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From Research to Policy: the WHO experience with risk of HIV acquisition and progestogen-only contraception use</dc:title>
  <dc:creator>STEYN, Petrus</dc:creator>
  <cp:lastModifiedBy>STEYN, Petrus</cp:lastModifiedBy>
  <cp:revision>19</cp:revision>
  <dcterms:created xsi:type="dcterms:W3CDTF">2017-08-08T17:21:27Z</dcterms:created>
  <dcterms:modified xsi:type="dcterms:W3CDTF">2018-07-26T14:55:32Z</dcterms:modified>
</cp:coreProperties>
</file>